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23.xml.rels" ContentType="application/vnd.openxmlformats-package.relationships+xml"/>
  <Override PartName="/ppt/notesSlides/notesSlide2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jpeg" ContentType="image/jpe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 id="214748372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Lst>
  <p:sldSz cx="9144000" cy="6858000"/>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notesMaster" Target="notesMasters/notesMaster1.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
</Relationships>
</file>

<file path=ppt/notesMasters/_rels/notesMaster1.xml.rels><?xml version="1.0" encoding="UTF-8"?>
<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8" name="PlaceHolder 1"/>
          <p:cNvSpPr>
            <a:spLocks noGrp="1"/>
          </p:cNvSpPr>
          <p:nvPr>
            <p:ph type="body"/>
          </p:nvPr>
        </p:nvSpPr>
        <p:spPr>
          <a:xfrm>
            <a:off x="756000" y="5078520"/>
            <a:ext cx="6047640" cy="4811040"/>
          </a:xfrm>
          <a:prstGeom prst="rect">
            <a:avLst/>
          </a:prstGeom>
        </p:spPr>
        <p:txBody>
          <a:bodyPr lIns="0" rIns="0" tIns="0" bIns="0"/>
          <a:p>
            <a:r>
              <a:rPr lang="it-IT" sz="2000" spc="-1" strike="noStrike">
                <a:solidFill>
                  <a:srgbClr val="000000"/>
                </a:solidFill>
                <a:uFill>
                  <a:solidFill>
                    <a:srgbClr val="ffffff"/>
                  </a:solidFill>
                </a:uFill>
                <a:latin typeface="Arial"/>
              </a:rPr>
              <a:t>Fai clic per modificare il formato delle note</a:t>
            </a:r>
            <a:endParaRPr lang="it-IT" sz="2000" spc="-1" strike="noStrike">
              <a:solidFill>
                <a:srgbClr val="000000"/>
              </a:solidFill>
              <a:uFill>
                <a:solidFill>
                  <a:srgbClr val="ffffff"/>
                </a:solidFill>
              </a:uFill>
              <a:latin typeface="Arial"/>
            </a:endParaRPr>
          </a:p>
        </p:txBody>
      </p:sp>
      <p:sp>
        <p:nvSpPr>
          <p:cNvPr id="269" name="PlaceHolder 2"/>
          <p:cNvSpPr>
            <a:spLocks noGrp="1"/>
          </p:cNvSpPr>
          <p:nvPr>
            <p:ph type="hdr"/>
          </p:nvPr>
        </p:nvSpPr>
        <p:spPr>
          <a:xfrm>
            <a:off x="0" y="0"/>
            <a:ext cx="3280680" cy="534240"/>
          </a:xfrm>
          <a:prstGeom prst="rect">
            <a:avLst/>
          </a:prstGeom>
        </p:spPr>
        <p:txBody>
          <a:bodyPr lIns="0" rIns="0" tIns="0" bIns="0"/>
          <a:p>
            <a:r>
              <a:rPr lang="it-IT" sz="1400" spc="-1" strike="noStrike">
                <a:solidFill>
                  <a:srgbClr val="000000"/>
                </a:solidFill>
                <a:uFill>
                  <a:solidFill>
                    <a:srgbClr val="ffffff"/>
                  </a:solidFill>
                </a:uFill>
                <a:latin typeface="Times New Roman"/>
              </a:rPr>
              <a:t>&lt;intestazione&gt;</a:t>
            </a:r>
            <a:endParaRPr lang="it-IT" sz="1400" spc="-1" strike="noStrike">
              <a:solidFill>
                <a:srgbClr val="000000"/>
              </a:solidFill>
              <a:uFill>
                <a:solidFill>
                  <a:srgbClr val="ffffff"/>
                </a:solidFill>
              </a:uFill>
              <a:latin typeface="Times New Roman"/>
            </a:endParaRPr>
          </a:p>
        </p:txBody>
      </p:sp>
      <p:sp>
        <p:nvSpPr>
          <p:cNvPr id="270" name="PlaceHolder 3"/>
          <p:cNvSpPr>
            <a:spLocks noGrp="1"/>
          </p:cNvSpPr>
          <p:nvPr>
            <p:ph type="dt"/>
          </p:nvPr>
        </p:nvSpPr>
        <p:spPr>
          <a:xfrm>
            <a:off x="4278960" y="0"/>
            <a:ext cx="3280680" cy="534240"/>
          </a:xfrm>
          <a:prstGeom prst="rect">
            <a:avLst/>
          </a:prstGeom>
        </p:spPr>
        <p:txBody>
          <a:bodyPr lIns="0" rIns="0" tIns="0" bIns="0"/>
          <a:p>
            <a:pPr algn="r"/>
            <a:r>
              <a:rPr lang="it-IT" sz="1400" spc="-1" strike="noStrike">
                <a:solidFill>
                  <a:srgbClr val="000000"/>
                </a:solidFill>
                <a:uFill>
                  <a:solidFill>
                    <a:srgbClr val="ffffff"/>
                  </a:solidFill>
                </a:uFill>
                <a:latin typeface="Times New Roman"/>
              </a:rPr>
              <a:t>&lt;data/ora&gt;</a:t>
            </a:r>
            <a:endParaRPr lang="it-IT" sz="1400" spc="-1" strike="noStrike">
              <a:solidFill>
                <a:srgbClr val="000000"/>
              </a:solidFill>
              <a:uFill>
                <a:solidFill>
                  <a:srgbClr val="ffffff"/>
                </a:solidFill>
              </a:uFill>
              <a:latin typeface="Times New Roman"/>
            </a:endParaRPr>
          </a:p>
        </p:txBody>
      </p:sp>
      <p:sp>
        <p:nvSpPr>
          <p:cNvPr id="271" name="PlaceHolder 4"/>
          <p:cNvSpPr>
            <a:spLocks noGrp="1"/>
          </p:cNvSpPr>
          <p:nvPr>
            <p:ph type="ftr"/>
          </p:nvPr>
        </p:nvSpPr>
        <p:spPr>
          <a:xfrm>
            <a:off x="0" y="10157400"/>
            <a:ext cx="3280680" cy="534240"/>
          </a:xfrm>
          <a:prstGeom prst="rect">
            <a:avLst/>
          </a:prstGeom>
        </p:spPr>
        <p:txBody>
          <a:bodyPr lIns="0" rIns="0" tIns="0" bIns="0" anchor="b"/>
          <a:p>
            <a:r>
              <a:rPr lang="it-IT" sz="1400" spc="-1" strike="noStrike">
                <a:solidFill>
                  <a:srgbClr val="000000"/>
                </a:solidFill>
                <a:uFill>
                  <a:solidFill>
                    <a:srgbClr val="ffffff"/>
                  </a:solidFill>
                </a:uFill>
                <a:latin typeface="Times New Roman"/>
              </a:rPr>
              <a:t>&lt;piè di pagina&gt;</a:t>
            </a:r>
            <a:endParaRPr lang="it-IT" sz="1400" spc="-1" strike="noStrike">
              <a:solidFill>
                <a:srgbClr val="000000"/>
              </a:solidFill>
              <a:uFill>
                <a:solidFill>
                  <a:srgbClr val="ffffff"/>
                </a:solidFill>
              </a:uFill>
              <a:latin typeface="Times New Roman"/>
            </a:endParaRPr>
          </a:p>
        </p:txBody>
      </p:sp>
      <p:sp>
        <p:nvSpPr>
          <p:cNvPr id="272" name="PlaceHolder 5"/>
          <p:cNvSpPr>
            <a:spLocks noGrp="1"/>
          </p:cNvSpPr>
          <p:nvPr>
            <p:ph type="sldNum"/>
          </p:nvPr>
        </p:nvSpPr>
        <p:spPr>
          <a:xfrm>
            <a:off x="4278960" y="10157400"/>
            <a:ext cx="3280680" cy="534240"/>
          </a:xfrm>
          <a:prstGeom prst="rect">
            <a:avLst/>
          </a:prstGeom>
        </p:spPr>
        <p:txBody>
          <a:bodyPr lIns="0" rIns="0" tIns="0" bIns="0" anchor="b"/>
          <a:p>
            <a:pPr algn="r"/>
            <a:fld id="{CB687631-39F1-4B39-AEEA-5EE03E302C55}" type="slidenum">
              <a:rPr lang="it-IT" sz="1400" spc="-1" strike="noStrike">
                <a:solidFill>
                  <a:srgbClr val="000000"/>
                </a:solidFill>
                <a:uFill>
                  <a:solidFill>
                    <a:srgbClr val="ffffff"/>
                  </a:solidFill>
                </a:uFill>
                <a:latin typeface="Times New Roman"/>
              </a:rPr>
              <a:t>&lt;numero&gt;</a:t>
            </a:fld>
            <a:endParaRPr lang="it-IT"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8" name="PlaceHolder 1"/>
          <p:cNvSpPr>
            <a:spLocks noGrp="1"/>
          </p:cNvSpPr>
          <p:nvPr>
            <p:ph type="body"/>
          </p:nvPr>
        </p:nvSpPr>
        <p:spPr>
          <a:xfrm>
            <a:off x="709920" y="4861440"/>
            <a:ext cx="5678640" cy="4604760"/>
          </a:xfrm>
          <a:prstGeom prst="rect">
            <a:avLst/>
          </a:prstGeom>
        </p:spPr>
        <p:txBody>
          <a:bodyPr lIns="0" rIns="0" tIns="0" bIns="0"/>
          <a:p>
            <a:endParaRPr lang="it-IT" sz="2000" spc="-1" strike="noStrike">
              <a:solidFill>
                <a:srgbClr val="000000"/>
              </a:solidFill>
              <a:uFill>
                <a:solidFill>
                  <a:srgbClr val="ffffff"/>
                </a:solidFill>
              </a:uFill>
              <a:latin typeface="Arial"/>
            </a:endParaRPr>
          </a:p>
        </p:txBody>
      </p:sp>
      <p:sp>
        <p:nvSpPr>
          <p:cNvPr id="369" name="CustomShape 2"/>
          <p:cNvSpPr/>
          <p:nvPr/>
        </p:nvSpPr>
        <p:spPr>
          <a:xfrm>
            <a:off x="4018320" y="9722880"/>
            <a:ext cx="3080160" cy="510840"/>
          </a:xfrm>
          <a:prstGeom prst="rect">
            <a:avLst/>
          </a:prstGeom>
          <a:noFill/>
          <a:ln>
            <a:noFill/>
          </a:ln>
        </p:spPr>
        <p:style>
          <a:lnRef idx="0"/>
          <a:fillRef idx="0"/>
          <a:effectRef idx="0"/>
          <a:fontRef idx="minor"/>
        </p:style>
        <p:txBody>
          <a:bodyPr lIns="0" rIns="0" tIns="0" bIns="0" anchor="b"/>
          <a:p>
            <a:pPr>
              <a:lnSpc>
                <a:spcPct val="100000"/>
              </a:lnSpc>
            </a:pPr>
            <a:fld id="{F570DE3A-0185-4E77-8367-0BC150CF3444}" type="slidenum">
              <a:rPr lang="it-IT" sz="1300" spc="-1" strike="noStrike">
                <a:solidFill>
                  <a:srgbClr val="000000"/>
                </a:solidFill>
                <a:uFill>
                  <a:solidFill>
                    <a:srgbClr val="ffffff"/>
                  </a:solidFill>
                </a:uFill>
                <a:latin typeface="Arial"/>
                <a:ea typeface="+mn-ea"/>
              </a:rPr>
              <a:t>&lt;numero&gt;</a:t>
            </a:fld>
            <a:endParaRPr lang="it-IT" sz="1800" spc="-1" strike="noStrike">
              <a:solidFill>
                <a:srgbClr val="000000"/>
              </a:solidFill>
              <a:uFill>
                <a:solidFill>
                  <a:srgbClr val="ffffff"/>
                </a:solidFill>
              </a:uFill>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4" name="CustomShape 1"/>
          <p:cNvSpPr/>
          <p:nvPr/>
        </p:nvSpPr>
        <p:spPr>
          <a:xfrm>
            <a:off x="644040" y="4157640"/>
            <a:ext cx="5151240" cy="3937680"/>
          </a:xfrm>
          <a:prstGeom prst="rect">
            <a:avLst/>
          </a:prstGeom>
          <a:noFill/>
          <a:ln>
            <a:noFill/>
          </a:ln>
        </p:spPr>
        <p:style>
          <a:lnRef idx="0"/>
          <a:fillRef idx="0"/>
          <a:effectRef idx="0"/>
          <a:fontRef idx="minor"/>
        </p:style>
      </p:sp>
      <p:sp>
        <p:nvSpPr>
          <p:cNvPr id="375" name="CustomShape 2"/>
          <p:cNvSpPr/>
          <p:nvPr/>
        </p:nvSpPr>
        <p:spPr>
          <a:xfrm>
            <a:off x="3648240" y="8313840"/>
            <a:ext cx="2789640" cy="4366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85320" rIns="85320" tIns="44280" bIns="44280" anchor="b"/>
          <a:p>
            <a:pPr marL="205200" indent="-204120" algn="r">
              <a:lnSpc>
                <a:spcPct val="100000"/>
              </a:lnSpc>
              <a:buClr>
                <a:srgbClr val="000000"/>
              </a:buClr>
              <a:buSzPct val="45000"/>
              <a:buFont typeface="Wingdings" charset="2"/>
              <a:buChar char=""/>
            </a:pPr>
            <a:fld id="{0517A295-0F74-4ABA-ABB0-CBAEE1188101}" type="slidenum">
              <a:rPr lang="it-IT" sz="1100" spc="-1" strike="noStrike">
                <a:solidFill>
                  <a:srgbClr val="000000"/>
                </a:solidFill>
                <a:uFill>
                  <a:solidFill>
                    <a:srgbClr val="ffffff"/>
                  </a:solidFill>
                </a:uFill>
                <a:latin typeface="Arial"/>
                <a:ea typeface="+mn-ea"/>
              </a:rPr>
              <a:t>&lt;numero&gt;</a:t>
            </a:fld>
            <a:endParaRPr lang="it-IT" sz="1800" spc="-1" strike="noStrike">
              <a:solidFill>
                <a:srgbClr val="000000"/>
              </a:solidFill>
              <a:uFill>
                <a:solidFill>
                  <a:srgbClr val="ffffff"/>
                </a:solidFill>
              </a:u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0" name="PlaceHolder 1"/>
          <p:cNvSpPr>
            <a:spLocks noGrp="1"/>
          </p:cNvSpPr>
          <p:nvPr>
            <p:ph type="body"/>
          </p:nvPr>
        </p:nvSpPr>
        <p:spPr>
          <a:xfrm>
            <a:off x="709920" y="4861440"/>
            <a:ext cx="5678640" cy="4604760"/>
          </a:xfrm>
          <a:prstGeom prst="rect">
            <a:avLst/>
          </a:prstGeom>
        </p:spPr>
        <p:txBody>
          <a:bodyPr lIns="0" rIns="0" tIns="0" bIns="0"/>
          <a:p>
            <a:endParaRPr lang="it-IT" sz="2000" spc="-1" strike="noStrike">
              <a:solidFill>
                <a:srgbClr val="000000"/>
              </a:solidFill>
              <a:uFill>
                <a:solidFill>
                  <a:srgbClr val="ffffff"/>
                </a:solidFill>
              </a:uFill>
              <a:latin typeface="Arial"/>
            </a:endParaRPr>
          </a:p>
        </p:txBody>
      </p:sp>
      <p:sp>
        <p:nvSpPr>
          <p:cNvPr id="371" name="CustomShape 2"/>
          <p:cNvSpPr/>
          <p:nvPr/>
        </p:nvSpPr>
        <p:spPr>
          <a:xfrm>
            <a:off x="4018320" y="9722880"/>
            <a:ext cx="3080160" cy="510840"/>
          </a:xfrm>
          <a:prstGeom prst="rect">
            <a:avLst/>
          </a:prstGeom>
          <a:noFill/>
          <a:ln>
            <a:noFill/>
          </a:ln>
        </p:spPr>
        <p:style>
          <a:lnRef idx="0"/>
          <a:fillRef idx="0"/>
          <a:effectRef idx="0"/>
          <a:fontRef idx="minor"/>
        </p:style>
        <p:txBody>
          <a:bodyPr lIns="0" rIns="0" tIns="0" bIns="0" anchor="b"/>
          <a:p>
            <a:pPr>
              <a:lnSpc>
                <a:spcPct val="100000"/>
              </a:lnSpc>
            </a:pPr>
            <a:fld id="{37D239CD-8F91-404D-99B5-BD5B7DA51460}" type="slidenum">
              <a:rPr lang="it-IT" sz="1300" spc="-1" strike="noStrike">
                <a:solidFill>
                  <a:srgbClr val="000000"/>
                </a:solidFill>
                <a:uFill>
                  <a:solidFill>
                    <a:srgbClr val="ffffff"/>
                  </a:solidFill>
                </a:uFill>
                <a:latin typeface="Arial"/>
                <a:ea typeface="+mn-ea"/>
              </a:rPr>
              <a:t>&lt;numero&gt;</a:t>
            </a:fld>
            <a:endParaRPr lang="it-IT" sz="1800" spc="-1" strike="noStrike">
              <a:solidFill>
                <a:srgbClr val="000000"/>
              </a:solidFill>
              <a:uFill>
                <a:solidFill>
                  <a:srgbClr val="ffffff"/>
                </a:solidFill>
              </a:u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2" name="PlaceHolder 1"/>
          <p:cNvSpPr>
            <a:spLocks noGrp="1"/>
          </p:cNvSpPr>
          <p:nvPr>
            <p:ph type="body"/>
          </p:nvPr>
        </p:nvSpPr>
        <p:spPr>
          <a:xfrm>
            <a:off x="709920" y="4861440"/>
            <a:ext cx="5678640" cy="4604760"/>
          </a:xfrm>
          <a:prstGeom prst="rect">
            <a:avLst/>
          </a:prstGeom>
        </p:spPr>
        <p:txBody>
          <a:bodyPr lIns="0" rIns="0" tIns="0" bIns="0"/>
          <a:p>
            <a:endParaRPr lang="it-IT" sz="2000" spc="-1" strike="noStrike">
              <a:solidFill>
                <a:srgbClr val="000000"/>
              </a:solidFill>
              <a:uFill>
                <a:solidFill>
                  <a:srgbClr val="ffffff"/>
                </a:solidFill>
              </a:uFill>
              <a:latin typeface="Arial"/>
            </a:endParaRPr>
          </a:p>
          <a:p>
            <a:r>
              <a:rPr lang="it-IT" sz="2000" spc="-1" strike="noStrike">
                <a:solidFill>
                  <a:srgbClr val="000000"/>
                </a:solidFill>
                <a:uFill>
                  <a:solidFill>
                    <a:srgbClr val="ffffff"/>
                  </a:solidFill>
                </a:uFill>
                <a:latin typeface="Arial"/>
              </a:rPr>
              <a:t>Padua thesis</a:t>
            </a:r>
            <a:endParaRPr lang="it-IT" sz="2000" spc="-1" strike="noStrike">
              <a:solidFill>
                <a:srgbClr val="000000"/>
              </a:solidFill>
              <a:uFill>
                <a:solidFill>
                  <a:srgbClr val="ffffff"/>
                </a:solidFill>
              </a:uFill>
              <a:latin typeface="Arial"/>
            </a:endParaRPr>
          </a:p>
          <a:p>
            <a:endParaRPr lang="it-IT" sz="2000" spc="-1" strike="noStrike">
              <a:solidFill>
                <a:srgbClr val="000000"/>
              </a:solidFill>
              <a:uFill>
                <a:solidFill>
                  <a:srgbClr val="ffffff"/>
                </a:solidFill>
              </a:uFill>
              <a:latin typeface="Arial"/>
            </a:endParaRPr>
          </a:p>
          <a:p>
            <a:r>
              <a:rPr lang="it-IT" sz="2000" spc="-1" strike="noStrike">
                <a:solidFill>
                  <a:srgbClr val="000000"/>
                </a:solidFill>
                <a:uFill>
                  <a:solidFill>
                    <a:srgbClr val="ffffff"/>
                  </a:solidFill>
                </a:uFill>
                <a:latin typeface="Arial"/>
              </a:rPr>
              <a:t>Bibliografia- sapete cos’è una bibliografia? Differenze bibliografia/catalogo =elenco di testi fornito da docente (punto di partenza)</a:t>
            </a:r>
            <a:endParaRPr lang="it-IT" sz="2000" spc="-1" strike="noStrike">
              <a:solidFill>
                <a:srgbClr val="000000"/>
              </a:solidFill>
              <a:uFill>
                <a:solidFill>
                  <a:srgbClr val="ffffff"/>
                </a:solidFill>
              </a:uFill>
              <a:latin typeface="Arial"/>
            </a:endParaRPr>
          </a:p>
          <a:p>
            <a:r>
              <a:rPr lang="it-IT" sz="2000" spc="-1" strike="noStrike">
                <a:solidFill>
                  <a:srgbClr val="000000"/>
                </a:solidFill>
                <a:uFill>
                  <a:solidFill>
                    <a:srgbClr val="ffffff"/>
                  </a:solidFill>
                </a:uFill>
                <a:latin typeface="Arial"/>
              </a:rPr>
              <a:t>Domanda 2 Tie a tie</a:t>
            </a:r>
            <a:endParaRPr lang="it-IT" sz="2000" spc="-1" strike="noStrike">
              <a:solidFill>
                <a:srgbClr val="000000"/>
              </a:solidFill>
              <a:uFill>
                <a:solidFill>
                  <a:srgbClr val="ffffff"/>
                </a:solidFill>
              </a:uFill>
              <a:latin typeface="Arial"/>
            </a:endParaRPr>
          </a:p>
          <a:p>
            <a:r>
              <a:rPr lang="it-IT" sz="2000" spc="-1" strike="noStrike">
                <a:solidFill>
                  <a:srgbClr val="000000"/>
                </a:solidFill>
                <a:uFill>
                  <a:solidFill>
                    <a:srgbClr val="ffffff"/>
                  </a:solidFill>
                </a:uFill>
                <a:latin typeface="Arial"/>
              </a:rPr>
              <a:t>Far vedere</a:t>
            </a:r>
            <a:endParaRPr lang="it-IT" sz="2000" spc="-1" strike="noStrike">
              <a:solidFill>
                <a:srgbClr val="000000"/>
              </a:solidFill>
              <a:uFill>
                <a:solidFill>
                  <a:srgbClr val="ffffff"/>
                </a:solidFill>
              </a:uFill>
              <a:latin typeface="Arial"/>
            </a:endParaRPr>
          </a:p>
          <a:p>
            <a:r>
              <a:rPr lang="it-IT" sz="2000" spc="-1" strike="noStrike">
                <a:solidFill>
                  <a:srgbClr val="000000"/>
                </a:solidFill>
                <a:uFill>
                  <a:solidFill>
                    <a:srgbClr val="ffffff"/>
                  </a:solidFill>
                </a:uFill>
                <a:latin typeface="Arial"/>
              </a:rPr>
              <a:t>Portali di metaricerca: Portale Aire e BD</a:t>
            </a:r>
            <a:endParaRPr lang="it-IT" sz="2000" spc="-1" strike="noStrike">
              <a:solidFill>
                <a:srgbClr val="000000"/>
              </a:solidFill>
              <a:uFill>
                <a:solidFill>
                  <a:srgbClr val="ffffff"/>
                </a:solidFill>
              </a:uFill>
              <a:latin typeface="Arial"/>
            </a:endParaRPr>
          </a:p>
          <a:p>
            <a:r>
              <a:rPr lang="it-IT" sz="2000" spc="-1" strike="noStrike">
                <a:solidFill>
                  <a:srgbClr val="000000"/>
                </a:solidFill>
                <a:uFill>
                  <a:solidFill>
                    <a:srgbClr val="ffffff"/>
                  </a:solidFill>
                </a:uFill>
                <a:latin typeface="Arial"/>
              </a:rPr>
              <a:t>Web: Google scholar, Google books, etc.</a:t>
            </a:r>
            <a:endParaRPr lang="it-IT" sz="2000" spc="-1" strike="noStrike">
              <a:solidFill>
                <a:srgbClr val="000000"/>
              </a:solidFill>
              <a:uFill>
                <a:solidFill>
                  <a:srgbClr val="ffffff"/>
                </a:solidFill>
              </a:uFill>
              <a:latin typeface="Arial"/>
            </a:endParaRPr>
          </a:p>
          <a:p>
            <a:endParaRPr lang="it-IT" sz="2000" spc="-1" strike="noStrike">
              <a:solidFill>
                <a:srgbClr val="000000"/>
              </a:solidFill>
              <a:uFill>
                <a:solidFill>
                  <a:srgbClr val="ffffff"/>
                </a:solidFill>
              </a:uFill>
              <a:latin typeface="Arial"/>
            </a:endParaRPr>
          </a:p>
          <a:p>
            <a:r>
              <a:rPr lang="it-IT" sz="2000" spc="-1" strike="noStrike">
                <a:solidFill>
                  <a:srgbClr val="000000"/>
                </a:solidFill>
                <a:uFill>
                  <a:solidFill>
                    <a:srgbClr val="ffffff"/>
                  </a:solidFill>
                </a:uFill>
                <a:latin typeface="Arial"/>
              </a:rPr>
              <a:t>Domanda nr. 1 </a:t>
            </a:r>
            <a:endParaRPr lang="it-IT" sz="2000" spc="-1" strike="noStrike">
              <a:solidFill>
                <a:srgbClr val="000000"/>
              </a:solidFill>
              <a:uFill>
                <a:solidFill>
                  <a:srgbClr val="ffffff"/>
                </a:solidFill>
              </a:uFill>
              <a:latin typeface="Arial"/>
            </a:endParaRPr>
          </a:p>
          <a:p>
            <a:endParaRPr lang="it-IT" sz="2000" spc="-1" strike="noStrike">
              <a:solidFill>
                <a:srgbClr val="000000"/>
              </a:solidFill>
              <a:uFill>
                <a:solidFill>
                  <a:srgbClr val="ffffff"/>
                </a:solidFill>
              </a:uFill>
              <a:latin typeface="Arial"/>
            </a:endParaRPr>
          </a:p>
        </p:txBody>
      </p:sp>
      <p:sp>
        <p:nvSpPr>
          <p:cNvPr id="373" name="CustomShape 2"/>
          <p:cNvSpPr/>
          <p:nvPr/>
        </p:nvSpPr>
        <p:spPr>
          <a:xfrm>
            <a:off x="4018320" y="9722880"/>
            <a:ext cx="3080160" cy="510840"/>
          </a:xfrm>
          <a:prstGeom prst="rect">
            <a:avLst/>
          </a:prstGeom>
          <a:noFill/>
          <a:ln>
            <a:noFill/>
          </a:ln>
        </p:spPr>
        <p:style>
          <a:lnRef idx="0"/>
          <a:fillRef idx="0"/>
          <a:effectRef idx="0"/>
          <a:fontRef idx="minor"/>
        </p:style>
        <p:txBody>
          <a:bodyPr lIns="0" rIns="0" tIns="0" bIns="0" anchor="b"/>
          <a:p>
            <a:pPr>
              <a:lnSpc>
                <a:spcPct val="100000"/>
              </a:lnSpc>
            </a:pPr>
            <a:fld id="{CA5EE2A8-E319-4E5A-8E84-657949F17E89}" type="slidenum">
              <a:rPr lang="it-IT" sz="1300" spc="-1" strike="noStrike">
                <a:solidFill>
                  <a:srgbClr val="000000"/>
                </a:solidFill>
                <a:uFill>
                  <a:solidFill>
                    <a:srgbClr val="ffffff"/>
                  </a:solidFill>
                </a:uFill>
                <a:latin typeface="Arial"/>
                <a:ea typeface="+mn-ea"/>
              </a:rPr>
              <a:t>&lt;numero&gt;</a:t>
            </a:fld>
            <a:endParaRPr lang="it-IT" sz="18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5.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8.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png"/><Relationship Id="rId3" Type="http://schemas.openxmlformats.org/officeDocument/2006/relationships/image" Target="../media/image21.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26" name="PlaceHolder 2"/>
          <p:cNvSpPr>
            <a:spLocks noGrp="1"/>
          </p:cNvSpPr>
          <p:nvPr>
            <p:ph type="body"/>
          </p:nvPr>
        </p:nvSpPr>
        <p:spPr>
          <a:xfrm>
            <a:off x="457200" y="160452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7" name="PlaceHolder 3"/>
          <p:cNvSpPr>
            <a:spLocks noGrp="1"/>
          </p:cNvSpPr>
          <p:nvPr>
            <p:ph type="body"/>
          </p:nvPr>
        </p:nvSpPr>
        <p:spPr>
          <a:xfrm>
            <a:off x="457200" y="368208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29"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30"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31" name="PlaceHolder 4"/>
          <p:cNvSpPr>
            <a:spLocks noGrp="1"/>
          </p:cNvSpPr>
          <p:nvPr>
            <p:ph type="body"/>
          </p:nvPr>
        </p:nvSpPr>
        <p:spPr>
          <a:xfrm>
            <a:off x="467388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32" name="PlaceHolder 5"/>
          <p:cNvSpPr>
            <a:spLocks noGrp="1"/>
          </p:cNvSpPr>
          <p:nvPr>
            <p:ph type="body"/>
          </p:nvPr>
        </p:nvSpPr>
        <p:spPr>
          <a:xfrm>
            <a:off x="45720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34" name="PlaceHolder 2"/>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35" name="PlaceHolder 3"/>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pic>
        <p:nvPicPr>
          <p:cNvPr id="36" name="" descr=""/>
          <p:cNvPicPr/>
          <p:nvPr/>
        </p:nvPicPr>
        <p:blipFill>
          <a:blip r:embed="rId2"/>
          <a:stretch/>
        </p:blipFill>
        <p:spPr>
          <a:xfrm>
            <a:off x="2079360" y="1604160"/>
            <a:ext cx="4984200" cy="3976920"/>
          </a:xfrm>
          <a:prstGeom prst="rect">
            <a:avLst/>
          </a:prstGeom>
          <a:ln>
            <a:noFill/>
          </a:ln>
        </p:spPr>
      </p:pic>
      <p:pic>
        <p:nvPicPr>
          <p:cNvPr id="37" name="" descr=""/>
          <p:cNvPicPr/>
          <p:nvPr/>
        </p:nvPicPr>
        <p:blipFill>
          <a:blip r:embed="rId3"/>
          <a:stretch/>
        </p:blipFill>
        <p:spPr>
          <a:xfrm>
            <a:off x="2079360" y="1604160"/>
            <a:ext cx="4984200" cy="397692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43" name="PlaceHolder 2"/>
          <p:cNvSpPr>
            <a:spLocks noGrp="1"/>
          </p:cNvSpPr>
          <p:nvPr>
            <p:ph type="subTitle"/>
          </p:nvPr>
        </p:nvSpPr>
        <p:spPr>
          <a:xfrm>
            <a:off x="457200" y="1604520"/>
            <a:ext cx="8228880" cy="397692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45" name="PlaceHolder 2"/>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47" name="PlaceHolder 2"/>
          <p:cNvSpPr>
            <a:spLocks noGrp="1"/>
          </p:cNvSpPr>
          <p:nvPr>
            <p:ph type="body"/>
          </p:nvPr>
        </p:nvSpPr>
        <p:spPr>
          <a:xfrm>
            <a:off x="45720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48" name="PlaceHolder 3"/>
          <p:cNvSpPr>
            <a:spLocks noGrp="1"/>
          </p:cNvSpPr>
          <p:nvPr>
            <p:ph type="body"/>
          </p:nvPr>
        </p:nvSpPr>
        <p:spPr>
          <a:xfrm>
            <a:off x="467388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8880" cy="530640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52"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53" name="PlaceHolder 3"/>
          <p:cNvSpPr>
            <a:spLocks noGrp="1"/>
          </p:cNvSpPr>
          <p:nvPr>
            <p:ph type="body"/>
          </p:nvPr>
        </p:nvSpPr>
        <p:spPr>
          <a:xfrm>
            <a:off x="45720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54" name="PlaceHolder 4"/>
          <p:cNvSpPr>
            <a:spLocks noGrp="1"/>
          </p:cNvSpPr>
          <p:nvPr>
            <p:ph type="body"/>
          </p:nvPr>
        </p:nvSpPr>
        <p:spPr>
          <a:xfrm>
            <a:off x="467388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5" name="PlaceHolder 2"/>
          <p:cNvSpPr>
            <a:spLocks noGrp="1"/>
          </p:cNvSpPr>
          <p:nvPr>
            <p:ph type="subTitle"/>
          </p:nvPr>
        </p:nvSpPr>
        <p:spPr>
          <a:xfrm>
            <a:off x="457200" y="1604520"/>
            <a:ext cx="8228880" cy="397692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56" name="PlaceHolder 2"/>
          <p:cNvSpPr>
            <a:spLocks noGrp="1"/>
          </p:cNvSpPr>
          <p:nvPr>
            <p:ph type="body"/>
          </p:nvPr>
        </p:nvSpPr>
        <p:spPr>
          <a:xfrm>
            <a:off x="45720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57"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58" name="PlaceHolder 4"/>
          <p:cNvSpPr>
            <a:spLocks noGrp="1"/>
          </p:cNvSpPr>
          <p:nvPr>
            <p:ph type="body"/>
          </p:nvPr>
        </p:nvSpPr>
        <p:spPr>
          <a:xfrm>
            <a:off x="467388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61"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62" name="PlaceHolder 4"/>
          <p:cNvSpPr>
            <a:spLocks noGrp="1"/>
          </p:cNvSpPr>
          <p:nvPr>
            <p:ph type="body"/>
          </p:nvPr>
        </p:nvSpPr>
        <p:spPr>
          <a:xfrm>
            <a:off x="457200" y="368208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64" name="PlaceHolder 2"/>
          <p:cNvSpPr>
            <a:spLocks noGrp="1"/>
          </p:cNvSpPr>
          <p:nvPr>
            <p:ph type="body"/>
          </p:nvPr>
        </p:nvSpPr>
        <p:spPr>
          <a:xfrm>
            <a:off x="457200" y="160452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65" name="PlaceHolder 3"/>
          <p:cNvSpPr>
            <a:spLocks noGrp="1"/>
          </p:cNvSpPr>
          <p:nvPr>
            <p:ph type="body"/>
          </p:nvPr>
        </p:nvSpPr>
        <p:spPr>
          <a:xfrm>
            <a:off x="457200" y="368208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67"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68"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69" name="PlaceHolder 4"/>
          <p:cNvSpPr>
            <a:spLocks noGrp="1"/>
          </p:cNvSpPr>
          <p:nvPr>
            <p:ph type="body"/>
          </p:nvPr>
        </p:nvSpPr>
        <p:spPr>
          <a:xfrm>
            <a:off x="467388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70" name="PlaceHolder 5"/>
          <p:cNvSpPr>
            <a:spLocks noGrp="1"/>
          </p:cNvSpPr>
          <p:nvPr>
            <p:ph type="body"/>
          </p:nvPr>
        </p:nvSpPr>
        <p:spPr>
          <a:xfrm>
            <a:off x="45720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72" name="PlaceHolder 2"/>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73" name="PlaceHolder 3"/>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pic>
        <p:nvPicPr>
          <p:cNvPr id="74" name="" descr=""/>
          <p:cNvPicPr/>
          <p:nvPr/>
        </p:nvPicPr>
        <p:blipFill>
          <a:blip r:embed="rId2"/>
          <a:stretch/>
        </p:blipFill>
        <p:spPr>
          <a:xfrm>
            <a:off x="2079360" y="1604160"/>
            <a:ext cx="4984200" cy="3976920"/>
          </a:xfrm>
          <a:prstGeom prst="rect">
            <a:avLst/>
          </a:prstGeom>
          <a:ln>
            <a:noFill/>
          </a:ln>
        </p:spPr>
      </p:pic>
      <p:pic>
        <p:nvPicPr>
          <p:cNvPr id="75" name="" descr=""/>
          <p:cNvPicPr/>
          <p:nvPr/>
        </p:nvPicPr>
        <p:blipFill>
          <a:blip r:embed="rId3"/>
          <a:stretch/>
        </p:blipFill>
        <p:spPr>
          <a:xfrm>
            <a:off x="2079360" y="1604160"/>
            <a:ext cx="4984200" cy="397692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81" name="PlaceHolder 2"/>
          <p:cNvSpPr>
            <a:spLocks noGrp="1"/>
          </p:cNvSpPr>
          <p:nvPr>
            <p:ph type="subTitle"/>
          </p:nvPr>
        </p:nvSpPr>
        <p:spPr>
          <a:xfrm>
            <a:off x="457200" y="1604520"/>
            <a:ext cx="8228880" cy="397692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83" name="PlaceHolder 2"/>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85" name="PlaceHolder 2"/>
          <p:cNvSpPr>
            <a:spLocks noGrp="1"/>
          </p:cNvSpPr>
          <p:nvPr>
            <p:ph type="body"/>
          </p:nvPr>
        </p:nvSpPr>
        <p:spPr>
          <a:xfrm>
            <a:off x="45720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86" name="PlaceHolder 3"/>
          <p:cNvSpPr>
            <a:spLocks noGrp="1"/>
          </p:cNvSpPr>
          <p:nvPr>
            <p:ph type="body"/>
          </p:nvPr>
        </p:nvSpPr>
        <p:spPr>
          <a:xfrm>
            <a:off x="467388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457200" y="273600"/>
            <a:ext cx="8228880" cy="530640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90"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91" name="PlaceHolder 3"/>
          <p:cNvSpPr>
            <a:spLocks noGrp="1"/>
          </p:cNvSpPr>
          <p:nvPr>
            <p:ph type="body"/>
          </p:nvPr>
        </p:nvSpPr>
        <p:spPr>
          <a:xfrm>
            <a:off x="45720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92" name="PlaceHolder 4"/>
          <p:cNvSpPr>
            <a:spLocks noGrp="1"/>
          </p:cNvSpPr>
          <p:nvPr>
            <p:ph type="body"/>
          </p:nvPr>
        </p:nvSpPr>
        <p:spPr>
          <a:xfrm>
            <a:off x="467388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94" name="PlaceHolder 2"/>
          <p:cNvSpPr>
            <a:spLocks noGrp="1"/>
          </p:cNvSpPr>
          <p:nvPr>
            <p:ph type="body"/>
          </p:nvPr>
        </p:nvSpPr>
        <p:spPr>
          <a:xfrm>
            <a:off x="45720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95"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96" name="PlaceHolder 4"/>
          <p:cNvSpPr>
            <a:spLocks noGrp="1"/>
          </p:cNvSpPr>
          <p:nvPr>
            <p:ph type="body"/>
          </p:nvPr>
        </p:nvSpPr>
        <p:spPr>
          <a:xfrm>
            <a:off x="467388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98"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99"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00" name="PlaceHolder 4"/>
          <p:cNvSpPr>
            <a:spLocks noGrp="1"/>
          </p:cNvSpPr>
          <p:nvPr>
            <p:ph type="body"/>
          </p:nvPr>
        </p:nvSpPr>
        <p:spPr>
          <a:xfrm>
            <a:off x="457200" y="368208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02" name="PlaceHolder 2"/>
          <p:cNvSpPr>
            <a:spLocks noGrp="1"/>
          </p:cNvSpPr>
          <p:nvPr>
            <p:ph type="body"/>
          </p:nvPr>
        </p:nvSpPr>
        <p:spPr>
          <a:xfrm>
            <a:off x="457200" y="160452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03" name="PlaceHolder 3"/>
          <p:cNvSpPr>
            <a:spLocks noGrp="1"/>
          </p:cNvSpPr>
          <p:nvPr>
            <p:ph type="body"/>
          </p:nvPr>
        </p:nvSpPr>
        <p:spPr>
          <a:xfrm>
            <a:off x="457200" y="368208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05"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06"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07" name="PlaceHolder 4"/>
          <p:cNvSpPr>
            <a:spLocks noGrp="1"/>
          </p:cNvSpPr>
          <p:nvPr>
            <p:ph type="body"/>
          </p:nvPr>
        </p:nvSpPr>
        <p:spPr>
          <a:xfrm>
            <a:off x="467388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08" name="PlaceHolder 5"/>
          <p:cNvSpPr>
            <a:spLocks noGrp="1"/>
          </p:cNvSpPr>
          <p:nvPr>
            <p:ph type="body"/>
          </p:nvPr>
        </p:nvSpPr>
        <p:spPr>
          <a:xfrm>
            <a:off x="45720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10" name="PlaceHolder 2"/>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11" name="PlaceHolder 3"/>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pic>
        <p:nvPicPr>
          <p:cNvPr id="112" name="" descr=""/>
          <p:cNvPicPr/>
          <p:nvPr/>
        </p:nvPicPr>
        <p:blipFill>
          <a:blip r:embed="rId2"/>
          <a:stretch/>
        </p:blipFill>
        <p:spPr>
          <a:xfrm>
            <a:off x="2079360" y="1604160"/>
            <a:ext cx="4984200" cy="3976920"/>
          </a:xfrm>
          <a:prstGeom prst="rect">
            <a:avLst/>
          </a:prstGeom>
          <a:ln>
            <a:noFill/>
          </a:ln>
        </p:spPr>
      </p:pic>
      <p:pic>
        <p:nvPicPr>
          <p:cNvPr id="113" name="" descr=""/>
          <p:cNvPicPr/>
          <p:nvPr/>
        </p:nvPicPr>
        <p:blipFill>
          <a:blip r:embed="rId3"/>
          <a:stretch/>
        </p:blipFill>
        <p:spPr>
          <a:xfrm>
            <a:off x="2079360" y="1604160"/>
            <a:ext cx="4984200" cy="397692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19" name="PlaceHolder 2"/>
          <p:cNvSpPr>
            <a:spLocks noGrp="1"/>
          </p:cNvSpPr>
          <p:nvPr>
            <p:ph type="subTitle"/>
          </p:nvPr>
        </p:nvSpPr>
        <p:spPr>
          <a:xfrm>
            <a:off x="457200" y="1604520"/>
            <a:ext cx="8228880" cy="397692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21" name="PlaceHolder 2"/>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9" name="PlaceHolder 2"/>
          <p:cNvSpPr>
            <a:spLocks noGrp="1"/>
          </p:cNvSpPr>
          <p:nvPr>
            <p:ph type="body"/>
          </p:nvPr>
        </p:nvSpPr>
        <p:spPr>
          <a:xfrm>
            <a:off x="45720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0" name="PlaceHolder 3"/>
          <p:cNvSpPr>
            <a:spLocks noGrp="1"/>
          </p:cNvSpPr>
          <p:nvPr>
            <p:ph type="body"/>
          </p:nvPr>
        </p:nvSpPr>
        <p:spPr>
          <a:xfrm>
            <a:off x="467388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23" name="PlaceHolder 2"/>
          <p:cNvSpPr>
            <a:spLocks noGrp="1"/>
          </p:cNvSpPr>
          <p:nvPr>
            <p:ph type="body"/>
          </p:nvPr>
        </p:nvSpPr>
        <p:spPr>
          <a:xfrm>
            <a:off x="45720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24" name="PlaceHolder 3"/>
          <p:cNvSpPr>
            <a:spLocks noGrp="1"/>
          </p:cNvSpPr>
          <p:nvPr>
            <p:ph type="body"/>
          </p:nvPr>
        </p:nvSpPr>
        <p:spPr>
          <a:xfrm>
            <a:off x="467388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457200" y="273600"/>
            <a:ext cx="8228880" cy="530640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28"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29" name="PlaceHolder 3"/>
          <p:cNvSpPr>
            <a:spLocks noGrp="1"/>
          </p:cNvSpPr>
          <p:nvPr>
            <p:ph type="body"/>
          </p:nvPr>
        </p:nvSpPr>
        <p:spPr>
          <a:xfrm>
            <a:off x="45720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30" name="PlaceHolder 4"/>
          <p:cNvSpPr>
            <a:spLocks noGrp="1"/>
          </p:cNvSpPr>
          <p:nvPr>
            <p:ph type="body"/>
          </p:nvPr>
        </p:nvSpPr>
        <p:spPr>
          <a:xfrm>
            <a:off x="467388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32" name="PlaceHolder 2"/>
          <p:cNvSpPr>
            <a:spLocks noGrp="1"/>
          </p:cNvSpPr>
          <p:nvPr>
            <p:ph type="body"/>
          </p:nvPr>
        </p:nvSpPr>
        <p:spPr>
          <a:xfrm>
            <a:off x="45720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33"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34" name="PlaceHolder 4"/>
          <p:cNvSpPr>
            <a:spLocks noGrp="1"/>
          </p:cNvSpPr>
          <p:nvPr>
            <p:ph type="body"/>
          </p:nvPr>
        </p:nvSpPr>
        <p:spPr>
          <a:xfrm>
            <a:off x="467388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36"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37"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38" name="PlaceHolder 4"/>
          <p:cNvSpPr>
            <a:spLocks noGrp="1"/>
          </p:cNvSpPr>
          <p:nvPr>
            <p:ph type="body"/>
          </p:nvPr>
        </p:nvSpPr>
        <p:spPr>
          <a:xfrm>
            <a:off x="457200" y="368208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40" name="PlaceHolder 2"/>
          <p:cNvSpPr>
            <a:spLocks noGrp="1"/>
          </p:cNvSpPr>
          <p:nvPr>
            <p:ph type="body"/>
          </p:nvPr>
        </p:nvSpPr>
        <p:spPr>
          <a:xfrm>
            <a:off x="457200" y="160452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41" name="PlaceHolder 3"/>
          <p:cNvSpPr>
            <a:spLocks noGrp="1"/>
          </p:cNvSpPr>
          <p:nvPr>
            <p:ph type="body"/>
          </p:nvPr>
        </p:nvSpPr>
        <p:spPr>
          <a:xfrm>
            <a:off x="457200" y="368208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43"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44"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45" name="PlaceHolder 4"/>
          <p:cNvSpPr>
            <a:spLocks noGrp="1"/>
          </p:cNvSpPr>
          <p:nvPr>
            <p:ph type="body"/>
          </p:nvPr>
        </p:nvSpPr>
        <p:spPr>
          <a:xfrm>
            <a:off x="467388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46" name="PlaceHolder 5"/>
          <p:cNvSpPr>
            <a:spLocks noGrp="1"/>
          </p:cNvSpPr>
          <p:nvPr>
            <p:ph type="body"/>
          </p:nvPr>
        </p:nvSpPr>
        <p:spPr>
          <a:xfrm>
            <a:off x="45720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48" name="PlaceHolder 2"/>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49" name="PlaceHolder 3"/>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pic>
        <p:nvPicPr>
          <p:cNvPr id="150" name="" descr=""/>
          <p:cNvPicPr/>
          <p:nvPr/>
        </p:nvPicPr>
        <p:blipFill>
          <a:blip r:embed="rId2"/>
          <a:stretch/>
        </p:blipFill>
        <p:spPr>
          <a:xfrm>
            <a:off x="2079360" y="1604160"/>
            <a:ext cx="4984200" cy="3976920"/>
          </a:xfrm>
          <a:prstGeom prst="rect">
            <a:avLst/>
          </a:prstGeom>
          <a:ln>
            <a:noFill/>
          </a:ln>
        </p:spPr>
      </p:pic>
      <p:pic>
        <p:nvPicPr>
          <p:cNvPr id="151" name="" descr=""/>
          <p:cNvPicPr/>
          <p:nvPr/>
        </p:nvPicPr>
        <p:blipFill>
          <a:blip r:embed="rId3"/>
          <a:stretch/>
        </p:blipFill>
        <p:spPr>
          <a:xfrm>
            <a:off x="2079360" y="1604160"/>
            <a:ext cx="4984200" cy="397692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58" name="PlaceHolder 2"/>
          <p:cNvSpPr>
            <a:spLocks noGrp="1"/>
          </p:cNvSpPr>
          <p:nvPr>
            <p:ph type="subTitle"/>
          </p:nvPr>
        </p:nvSpPr>
        <p:spPr>
          <a:xfrm>
            <a:off x="457200" y="1604520"/>
            <a:ext cx="8228880" cy="397692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60" name="PlaceHolder 2"/>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62" name="PlaceHolder 2"/>
          <p:cNvSpPr>
            <a:spLocks noGrp="1"/>
          </p:cNvSpPr>
          <p:nvPr>
            <p:ph type="body"/>
          </p:nvPr>
        </p:nvSpPr>
        <p:spPr>
          <a:xfrm>
            <a:off x="45720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63" name="PlaceHolder 3"/>
          <p:cNvSpPr>
            <a:spLocks noGrp="1"/>
          </p:cNvSpPr>
          <p:nvPr>
            <p:ph type="body"/>
          </p:nvPr>
        </p:nvSpPr>
        <p:spPr>
          <a:xfrm>
            <a:off x="467388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65" name="PlaceHolder 1"/>
          <p:cNvSpPr>
            <a:spLocks noGrp="1"/>
          </p:cNvSpPr>
          <p:nvPr>
            <p:ph type="subTitle"/>
          </p:nvPr>
        </p:nvSpPr>
        <p:spPr>
          <a:xfrm>
            <a:off x="457200" y="273600"/>
            <a:ext cx="8228880" cy="530640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67"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68" name="PlaceHolder 3"/>
          <p:cNvSpPr>
            <a:spLocks noGrp="1"/>
          </p:cNvSpPr>
          <p:nvPr>
            <p:ph type="body"/>
          </p:nvPr>
        </p:nvSpPr>
        <p:spPr>
          <a:xfrm>
            <a:off x="45720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69" name="PlaceHolder 4"/>
          <p:cNvSpPr>
            <a:spLocks noGrp="1"/>
          </p:cNvSpPr>
          <p:nvPr>
            <p:ph type="body"/>
          </p:nvPr>
        </p:nvSpPr>
        <p:spPr>
          <a:xfrm>
            <a:off x="467388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71" name="PlaceHolder 2"/>
          <p:cNvSpPr>
            <a:spLocks noGrp="1"/>
          </p:cNvSpPr>
          <p:nvPr>
            <p:ph type="body"/>
          </p:nvPr>
        </p:nvSpPr>
        <p:spPr>
          <a:xfrm>
            <a:off x="45720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72"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73" name="PlaceHolder 4"/>
          <p:cNvSpPr>
            <a:spLocks noGrp="1"/>
          </p:cNvSpPr>
          <p:nvPr>
            <p:ph type="body"/>
          </p:nvPr>
        </p:nvSpPr>
        <p:spPr>
          <a:xfrm>
            <a:off x="467388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75"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76"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77" name="PlaceHolder 4"/>
          <p:cNvSpPr>
            <a:spLocks noGrp="1"/>
          </p:cNvSpPr>
          <p:nvPr>
            <p:ph type="body"/>
          </p:nvPr>
        </p:nvSpPr>
        <p:spPr>
          <a:xfrm>
            <a:off x="457200" y="368208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79" name="PlaceHolder 2"/>
          <p:cNvSpPr>
            <a:spLocks noGrp="1"/>
          </p:cNvSpPr>
          <p:nvPr>
            <p:ph type="body"/>
          </p:nvPr>
        </p:nvSpPr>
        <p:spPr>
          <a:xfrm>
            <a:off x="457200" y="160452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80" name="PlaceHolder 3"/>
          <p:cNvSpPr>
            <a:spLocks noGrp="1"/>
          </p:cNvSpPr>
          <p:nvPr>
            <p:ph type="body"/>
          </p:nvPr>
        </p:nvSpPr>
        <p:spPr>
          <a:xfrm>
            <a:off x="457200" y="368208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82"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83"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84" name="PlaceHolder 4"/>
          <p:cNvSpPr>
            <a:spLocks noGrp="1"/>
          </p:cNvSpPr>
          <p:nvPr>
            <p:ph type="body"/>
          </p:nvPr>
        </p:nvSpPr>
        <p:spPr>
          <a:xfrm>
            <a:off x="467388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85" name="PlaceHolder 5"/>
          <p:cNvSpPr>
            <a:spLocks noGrp="1"/>
          </p:cNvSpPr>
          <p:nvPr>
            <p:ph type="body"/>
          </p:nvPr>
        </p:nvSpPr>
        <p:spPr>
          <a:xfrm>
            <a:off x="45720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8880" cy="530640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87" name="PlaceHolder 2"/>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88" name="PlaceHolder 3"/>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pic>
        <p:nvPicPr>
          <p:cNvPr id="189" name="" descr=""/>
          <p:cNvPicPr/>
          <p:nvPr/>
        </p:nvPicPr>
        <p:blipFill>
          <a:blip r:embed="rId2"/>
          <a:stretch/>
        </p:blipFill>
        <p:spPr>
          <a:xfrm>
            <a:off x="2079360" y="1604160"/>
            <a:ext cx="4984200" cy="3976920"/>
          </a:xfrm>
          <a:prstGeom prst="rect">
            <a:avLst/>
          </a:prstGeom>
          <a:ln>
            <a:noFill/>
          </a:ln>
        </p:spPr>
      </p:pic>
      <p:pic>
        <p:nvPicPr>
          <p:cNvPr id="190" name="" descr=""/>
          <p:cNvPicPr/>
          <p:nvPr/>
        </p:nvPicPr>
        <p:blipFill>
          <a:blip r:embed="rId3"/>
          <a:stretch/>
        </p:blipFill>
        <p:spPr>
          <a:xfrm>
            <a:off x="2079360" y="1604160"/>
            <a:ext cx="4984200" cy="397692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96" name="PlaceHolder 2"/>
          <p:cNvSpPr>
            <a:spLocks noGrp="1"/>
          </p:cNvSpPr>
          <p:nvPr>
            <p:ph type="subTitle"/>
          </p:nvPr>
        </p:nvSpPr>
        <p:spPr>
          <a:xfrm>
            <a:off x="457200" y="1604520"/>
            <a:ext cx="8228880" cy="397692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98" name="PlaceHolder 2"/>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200" name="PlaceHolder 2"/>
          <p:cNvSpPr>
            <a:spLocks noGrp="1"/>
          </p:cNvSpPr>
          <p:nvPr>
            <p:ph type="body"/>
          </p:nvPr>
        </p:nvSpPr>
        <p:spPr>
          <a:xfrm>
            <a:off x="45720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01" name="PlaceHolder 3"/>
          <p:cNvSpPr>
            <a:spLocks noGrp="1"/>
          </p:cNvSpPr>
          <p:nvPr>
            <p:ph type="body"/>
          </p:nvPr>
        </p:nvSpPr>
        <p:spPr>
          <a:xfrm>
            <a:off x="467388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03" name="PlaceHolder 1"/>
          <p:cNvSpPr>
            <a:spLocks noGrp="1"/>
          </p:cNvSpPr>
          <p:nvPr>
            <p:ph type="subTitle"/>
          </p:nvPr>
        </p:nvSpPr>
        <p:spPr>
          <a:xfrm>
            <a:off x="457200" y="273600"/>
            <a:ext cx="8228880" cy="530640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205"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06" name="PlaceHolder 3"/>
          <p:cNvSpPr>
            <a:spLocks noGrp="1"/>
          </p:cNvSpPr>
          <p:nvPr>
            <p:ph type="body"/>
          </p:nvPr>
        </p:nvSpPr>
        <p:spPr>
          <a:xfrm>
            <a:off x="45720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07" name="PlaceHolder 4"/>
          <p:cNvSpPr>
            <a:spLocks noGrp="1"/>
          </p:cNvSpPr>
          <p:nvPr>
            <p:ph type="body"/>
          </p:nvPr>
        </p:nvSpPr>
        <p:spPr>
          <a:xfrm>
            <a:off x="467388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209" name="PlaceHolder 2"/>
          <p:cNvSpPr>
            <a:spLocks noGrp="1"/>
          </p:cNvSpPr>
          <p:nvPr>
            <p:ph type="body"/>
          </p:nvPr>
        </p:nvSpPr>
        <p:spPr>
          <a:xfrm>
            <a:off x="45720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10"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11" name="PlaceHolder 4"/>
          <p:cNvSpPr>
            <a:spLocks noGrp="1"/>
          </p:cNvSpPr>
          <p:nvPr>
            <p:ph type="body"/>
          </p:nvPr>
        </p:nvSpPr>
        <p:spPr>
          <a:xfrm>
            <a:off x="467388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213"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14"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15" name="PlaceHolder 4"/>
          <p:cNvSpPr>
            <a:spLocks noGrp="1"/>
          </p:cNvSpPr>
          <p:nvPr>
            <p:ph type="body"/>
          </p:nvPr>
        </p:nvSpPr>
        <p:spPr>
          <a:xfrm>
            <a:off x="457200" y="368208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4"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5" name="PlaceHolder 3"/>
          <p:cNvSpPr>
            <a:spLocks noGrp="1"/>
          </p:cNvSpPr>
          <p:nvPr>
            <p:ph type="body"/>
          </p:nvPr>
        </p:nvSpPr>
        <p:spPr>
          <a:xfrm>
            <a:off x="45720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6" name="PlaceHolder 4"/>
          <p:cNvSpPr>
            <a:spLocks noGrp="1"/>
          </p:cNvSpPr>
          <p:nvPr>
            <p:ph type="body"/>
          </p:nvPr>
        </p:nvSpPr>
        <p:spPr>
          <a:xfrm>
            <a:off x="467388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217" name="PlaceHolder 2"/>
          <p:cNvSpPr>
            <a:spLocks noGrp="1"/>
          </p:cNvSpPr>
          <p:nvPr>
            <p:ph type="body"/>
          </p:nvPr>
        </p:nvSpPr>
        <p:spPr>
          <a:xfrm>
            <a:off x="457200" y="160452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18" name="PlaceHolder 3"/>
          <p:cNvSpPr>
            <a:spLocks noGrp="1"/>
          </p:cNvSpPr>
          <p:nvPr>
            <p:ph type="body"/>
          </p:nvPr>
        </p:nvSpPr>
        <p:spPr>
          <a:xfrm>
            <a:off x="457200" y="368208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220"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21"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22" name="PlaceHolder 4"/>
          <p:cNvSpPr>
            <a:spLocks noGrp="1"/>
          </p:cNvSpPr>
          <p:nvPr>
            <p:ph type="body"/>
          </p:nvPr>
        </p:nvSpPr>
        <p:spPr>
          <a:xfrm>
            <a:off x="467388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23" name="PlaceHolder 5"/>
          <p:cNvSpPr>
            <a:spLocks noGrp="1"/>
          </p:cNvSpPr>
          <p:nvPr>
            <p:ph type="body"/>
          </p:nvPr>
        </p:nvSpPr>
        <p:spPr>
          <a:xfrm>
            <a:off x="45720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225" name="PlaceHolder 2"/>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26" name="PlaceHolder 3"/>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pic>
        <p:nvPicPr>
          <p:cNvPr id="227" name="" descr=""/>
          <p:cNvPicPr/>
          <p:nvPr/>
        </p:nvPicPr>
        <p:blipFill>
          <a:blip r:embed="rId2"/>
          <a:stretch/>
        </p:blipFill>
        <p:spPr>
          <a:xfrm>
            <a:off x="2079360" y="1604160"/>
            <a:ext cx="4984200" cy="3976920"/>
          </a:xfrm>
          <a:prstGeom prst="rect">
            <a:avLst/>
          </a:prstGeom>
          <a:ln>
            <a:noFill/>
          </a:ln>
        </p:spPr>
      </p:pic>
      <p:pic>
        <p:nvPicPr>
          <p:cNvPr id="228" name="" descr=""/>
          <p:cNvPicPr/>
          <p:nvPr/>
        </p:nvPicPr>
        <p:blipFill>
          <a:blip r:embed="rId3"/>
          <a:stretch/>
        </p:blipFill>
        <p:spPr>
          <a:xfrm>
            <a:off x="2079360" y="1604160"/>
            <a:ext cx="4984200" cy="397692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34"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235" name="PlaceHolder 2"/>
          <p:cNvSpPr>
            <a:spLocks noGrp="1"/>
          </p:cNvSpPr>
          <p:nvPr>
            <p:ph type="subTitle"/>
          </p:nvPr>
        </p:nvSpPr>
        <p:spPr>
          <a:xfrm>
            <a:off x="457200" y="1604520"/>
            <a:ext cx="8228880" cy="397692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237" name="PlaceHolder 2"/>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239" name="PlaceHolder 2"/>
          <p:cNvSpPr>
            <a:spLocks noGrp="1"/>
          </p:cNvSpPr>
          <p:nvPr>
            <p:ph type="body"/>
          </p:nvPr>
        </p:nvSpPr>
        <p:spPr>
          <a:xfrm>
            <a:off x="45720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40" name="PlaceHolder 3"/>
          <p:cNvSpPr>
            <a:spLocks noGrp="1"/>
          </p:cNvSpPr>
          <p:nvPr>
            <p:ph type="body"/>
          </p:nvPr>
        </p:nvSpPr>
        <p:spPr>
          <a:xfrm>
            <a:off x="467388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42" name="PlaceHolder 1"/>
          <p:cNvSpPr>
            <a:spLocks noGrp="1"/>
          </p:cNvSpPr>
          <p:nvPr>
            <p:ph type="subTitle"/>
          </p:nvPr>
        </p:nvSpPr>
        <p:spPr>
          <a:xfrm>
            <a:off x="457200" y="273600"/>
            <a:ext cx="8228880" cy="530640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244"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45" name="PlaceHolder 3"/>
          <p:cNvSpPr>
            <a:spLocks noGrp="1"/>
          </p:cNvSpPr>
          <p:nvPr>
            <p:ph type="body"/>
          </p:nvPr>
        </p:nvSpPr>
        <p:spPr>
          <a:xfrm>
            <a:off x="45720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46" name="PlaceHolder 4"/>
          <p:cNvSpPr>
            <a:spLocks noGrp="1"/>
          </p:cNvSpPr>
          <p:nvPr>
            <p:ph type="body"/>
          </p:nvPr>
        </p:nvSpPr>
        <p:spPr>
          <a:xfrm>
            <a:off x="467388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8" name="PlaceHolder 2"/>
          <p:cNvSpPr>
            <a:spLocks noGrp="1"/>
          </p:cNvSpPr>
          <p:nvPr>
            <p:ph type="body"/>
          </p:nvPr>
        </p:nvSpPr>
        <p:spPr>
          <a:xfrm>
            <a:off x="45720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19"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0" name="PlaceHolder 4"/>
          <p:cNvSpPr>
            <a:spLocks noGrp="1"/>
          </p:cNvSpPr>
          <p:nvPr>
            <p:ph type="body"/>
          </p:nvPr>
        </p:nvSpPr>
        <p:spPr>
          <a:xfrm>
            <a:off x="467388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248" name="PlaceHolder 2"/>
          <p:cNvSpPr>
            <a:spLocks noGrp="1"/>
          </p:cNvSpPr>
          <p:nvPr>
            <p:ph type="body"/>
          </p:nvPr>
        </p:nvSpPr>
        <p:spPr>
          <a:xfrm>
            <a:off x="457200" y="1604520"/>
            <a:ext cx="401544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49"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50" name="PlaceHolder 4"/>
          <p:cNvSpPr>
            <a:spLocks noGrp="1"/>
          </p:cNvSpPr>
          <p:nvPr>
            <p:ph type="body"/>
          </p:nvPr>
        </p:nvSpPr>
        <p:spPr>
          <a:xfrm>
            <a:off x="467388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252"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53"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54" name="PlaceHolder 4"/>
          <p:cNvSpPr>
            <a:spLocks noGrp="1"/>
          </p:cNvSpPr>
          <p:nvPr>
            <p:ph type="body"/>
          </p:nvPr>
        </p:nvSpPr>
        <p:spPr>
          <a:xfrm>
            <a:off x="457200" y="368208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256" name="PlaceHolder 2"/>
          <p:cNvSpPr>
            <a:spLocks noGrp="1"/>
          </p:cNvSpPr>
          <p:nvPr>
            <p:ph type="body"/>
          </p:nvPr>
        </p:nvSpPr>
        <p:spPr>
          <a:xfrm>
            <a:off x="457200" y="160452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57" name="PlaceHolder 3"/>
          <p:cNvSpPr>
            <a:spLocks noGrp="1"/>
          </p:cNvSpPr>
          <p:nvPr>
            <p:ph type="body"/>
          </p:nvPr>
        </p:nvSpPr>
        <p:spPr>
          <a:xfrm>
            <a:off x="457200" y="368208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259"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60"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61" name="PlaceHolder 4"/>
          <p:cNvSpPr>
            <a:spLocks noGrp="1"/>
          </p:cNvSpPr>
          <p:nvPr>
            <p:ph type="body"/>
          </p:nvPr>
        </p:nvSpPr>
        <p:spPr>
          <a:xfrm>
            <a:off x="467388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62" name="PlaceHolder 5"/>
          <p:cNvSpPr>
            <a:spLocks noGrp="1"/>
          </p:cNvSpPr>
          <p:nvPr>
            <p:ph type="body"/>
          </p:nvPr>
        </p:nvSpPr>
        <p:spPr>
          <a:xfrm>
            <a:off x="457200" y="368208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264" name="PlaceHolder 2"/>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65" name="PlaceHolder 3"/>
          <p:cNvSpPr>
            <a:spLocks noGrp="1"/>
          </p:cNvSpPr>
          <p:nvPr>
            <p:ph type="body"/>
          </p:nvPr>
        </p:nvSpPr>
        <p:spPr>
          <a:xfrm>
            <a:off x="457200" y="1604520"/>
            <a:ext cx="8228880" cy="397692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pic>
        <p:nvPicPr>
          <p:cNvPr id="266" name="" descr=""/>
          <p:cNvPicPr/>
          <p:nvPr/>
        </p:nvPicPr>
        <p:blipFill>
          <a:blip r:embed="rId2"/>
          <a:stretch/>
        </p:blipFill>
        <p:spPr>
          <a:xfrm>
            <a:off x="2079360" y="1604160"/>
            <a:ext cx="4984200" cy="3976920"/>
          </a:xfrm>
          <a:prstGeom prst="rect">
            <a:avLst/>
          </a:prstGeom>
          <a:ln>
            <a:noFill/>
          </a:ln>
        </p:spPr>
      </p:pic>
      <p:pic>
        <p:nvPicPr>
          <p:cNvPr id="267" name="" descr=""/>
          <p:cNvPicPr/>
          <p:nvPr/>
        </p:nvPicPr>
        <p:blipFill>
          <a:blip r:embed="rId3"/>
          <a:stretch/>
        </p:blipFill>
        <p:spPr>
          <a:xfrm>
            <a:off x="2079360" y="1604160"/>
            <a:ext cx="4984200" cy="3976920"/>
          </a:xfrm>
          <a:prstGeom prst="rect">
            <a:avLst/>
          </a:prstGeom>
          <a:ln>
            <a:noFill/>
          </a:ln>
        </p:spPr>
      </p:pic>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22" name="PlaceHolder 2"/>
          <p:cNvSpPr>
            <a:spLocks noGrp="1"/>
          </p:cNvSpPr>
          <p:nvPr>
            <p:ph type="body"/>
          </p:nvPr>
        </p:nvSpPr>
        <p:spPr>
          <a:xfrm>
            <a:off x="45720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3" name="PlaceHolder 3"/>
          <p:cNvSpPr>
            <a:spLocks noGrp="1"/>
          </p:cNvSpPr>
          <p:nvPr>
            <p:ph type="body"/>
          </p:nvPr>
        </p:nvSpPr>
        <p:spPr>
          <a:xfrm>
            <a:off x="4673880" y="1604520"/>
            <a:ext cx="401544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
        <p:nvSpPr>
          <p:cNvPr id="24" name="PlaceHolder 4"/>
          <p:cNvSpPr>
            <a:spLocks noGrp="1"/>
          </p:cNvSpPr>
          <p:nvPr>
            <p:ph type="body"/>
          </p:nvPr>
        </p:nvSpPr>
        <p:spPr>
          <a:xfrm>
            <a:off x="457200" y="3682080"/>
            <a:ext cx="8228880" cy="1896840"/>
          </a:xfrm>
          <a:prstGeom prst="rect">
            <a:avLst/>
          </a:prstGeom>
        </p:spPr>
        <p:txBody>
          <a:bodyPr lIns="0" rIns="0" tIns="0" bIns="0"/>
          <a:p>
            <a:endParaRPr lang="it-IT" sz="18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3.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6.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9.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0" name="CustomShape 1"/>
          <p:cNvSpPr/>
          <p:nvPr/>
        </p:nvSpPr>
        <p:spPr>
          <a:xfrm>
            <a:off x="457200" y="6243480"/>
            <a:ext cx="2130120" cy="453960"/>
          </a:xfrm>
          <a:prstGeom prst="rect">
            <a:avLst/>
          </a:prstGeom>
          <a:noFill/>
          <a:ln>
            <a:noFill/>
          </a:ln>
        </p:spPr>
        <p:style>
          <a:lnRef idx="0"/>
          <a:fillRef idx="0"/>
          <a:effectRef idx="0"/>
          <a:fontRef idx="minor"/>
        </p:style>
      </p:sp>
      <p:sp>
        <p:nvSpPr>
          <p:cNvPr id="1" name="Line 2"/>
          <p:cNvSpPr/>
          <p:nvPr/>
        </p:nvSpPr>
        <p:spPr>
          <a:xfrm>
            <a:off x="457200" y="6172200"/>
            <a:ext cx="8229600" cy="1440"/>
          </a:xfrm>
          <a:prstGeom prst="line">
            <a:avLst/>
          </a:prstGeom>
          <a:ln w="19080">
            <a:solidFill>
              <a:srgbClr val="a50021"/>
            </a:solidFill>
            <a:miter/>
          </a:ln>
        </p:spPr>
        <p:style>
          <a:lnRef idx="0"/>
          <a:fillRef idx="0"/>
          <a:effectRef idx="0"/>
          <a:fontRef idx="minor"/>
        </p:style>
      </p:sp>
      <p:sp>
        <p:nvSpPr>
          <p:cNvPr id="2" name="PlaceHolder 3"/>
          <p:cNvSpPr>
            <a:spLocks noGrp="1"/>
          </p:cNvSpPr>
          <p:nvPr>
            <p:ph type="title"/>
          </p:nvPr>
        </p:nvSpPr>
        <p:spPr>
          <a:xfrm>
            <a:off x="457200" y="273600"/>
            <a:ext cx="8229240" cy="1144800"/>
          </a:xfrm>
          <a:prstGeom prst="rect">
            <a:avLst/>
          </a:prstGeom>
        </p:spPr>
        <p:txBody>
          <a:bodyPr lIns="0" rIns="0" tIns="0" bIns="0" anchor="ctr"/>
          <a:p>
            <a:r>
              <a:rPr lang="it-IT" sz="1800" spc="-1" strike="noStrike">
                <a:solidFill>
                  <a:srgbClr val="000000"/>
                </a:solidFill>
                <a:uFill>
                  <a:solidFill>
                    <a:srgbClr val="ffffff"/>
                  </a:solidFill>
                </a:uFill>
                <a:latin typeface="Arial"/>
              </a:rPr>
              <a:t>Fai clic per modificare il formato del testo del titolo</a:t>
            </a:r>
            <a:endParaRPr lang="it-IT" sz="1800" spc="-1" strike="noStrike">
              <a:solidFill>
                <a:srgbClr val="000000"/>
              </a:solidFill>
              <a:uFill>
                <a:solidFill>
                  <a:srgbClr val="ffffff"/>
                </a:solidFill>
              </a:uFill>
              <a:latin typeface="Arial"/>
            </a:endParaRPr>
          </a:p>
        </p:txBody>
      </p:sp>
      <p:sp>
        <p:nvSpPr>
          <p:cNvPr id="3" name="PlaceHolder 4"/>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lang="it-IT" sz="1800" spc="-1" strike="noStrike">
                <a:solidFill>
                  <a:srgbClr val="000000"/>
                </a:solidFill>
                <a:uFill>
                  <a:solidFill>
                    <a:srgbClr val="ffffff"/>
                  </a:solidFill>
                </a:uFill>
                <a:latin typeface="Arial"/>
              </a:rPr>
              <a:t>Fai clic per modificare il formato del testo della struttura</a:t>
            </a:r>
            <a:endParaRPr lang="it-IT"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lang="it-IT" sz="1800" spc="-1" strike="noStrike">
                <a:solidFill>
                  <a:srgbClr val="000000"/>
                </a:solidFill>
                <a:uFill>
                  <a:solidFill>
                    <a:srgbClr val="ffffff"/>
                  </a:solidFill>
                </a:uFill>
                <a:latin typeface="Arial"/>
              </a:rPr>
              <a:t>Secondo livello struttura</a:t>
            </a:r>
            <a:endParaRPr lang="it-IT"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lang="it-IT" sz="1800" spc="-1" strike="noStrike">
                <a:solidFill>
                  <a:srgbClr val="000000"/>
                </a:solidFill>
                <a:uFill>
                  <a:solidFill>
                    <a:srgbClr val="ffffff"/>
                  </a:solidFill>
                </a:uFill>
                <a:latin typeface="Arial"/>
              </a:rPr>
              <a:t>Terzo livello struttura</a:t>
            </a:r>
            <a:endParaRPr lang="it-IT"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lang="it-IT" sz="1800" spc="-1" strike="noStrike">
                <a:solidFill>
                  <a:srgbClr val="000000"/>
                </a:solidFill>
                <a:uFill>
                  <a:solidFill>
                    <a:srgbClr val="ffffff"/>
                  </a:solidFill>
                </a:uFill>
                <a:latin typeface="Arial"/>
              </a:rPr>
              <a:t>Quarto livello struttura</a:t>
            </a:r>
            <a:endParaRPr lang="it-IT"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Quinto livello struttura</a:t>
            </a:r>
            <a:endParaRPr lang="it-IT"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Sesto livello struttura</a:t>
            </a:r>
            <a:endParaRPr lang="it-IT"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Settimo livello struttura</a:t>
            </a:r>
            <a:endParaRPr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38" name="CustomShape 1"/>
          <p:cNvSpPr/>
          <p:nvPr/>
        </p:nvSpPr>
        <p:spPr>
          <a:xfrm>
            <a:off x="457200" y="6243480"/>
            <a:ext cx="2130120" cy="453960"/>
          </a:xfrm>
          <a:prstGeom prst="rect">
            <a:avLst/>
          </a:prstGeom>
          <a:noFill/>
          <a:ln>
            <a:noFill/>
          </a:ln>
        </p:spPr>
        <p:style>
          <a:lnRef idx="0"/>
          <a:fillRef idx="0"/>
          <a:effectRef idx="0"/>
          <a:fontRef idx="minor"/>
        </p:style>
      </p:sp>
      <p:sp>
        <p:nvSpPr>
          <p:cNvPr id="39" name="Line 2"/>
          <p:cNvSpPr/>
          <p:nvPr/>
        </p:nvSpPr>
        <p:spPr>
          <a:xfrm>
            <a:off x="457200" y="6172200"/>
            <a:ext cx="8229600" cy="1440"/>
          </a:xfrm>
          <a:prstGeom prst="line">
            <a:avLst/>
          </a:prstGeom>
          <a:ln w="19080">
            <a:solidFill>
              <a:srgbClr val="a50021"/>
            </a:solidFill>
            <a:miter/>
          </a:ln>
        </p:spPr>
        <p:style>
          <a:lnRef idx="0"/>
          <a:fillRef idx="0"/>
          <a:effectRef idx="0"/>
          <a:fontRef idx="minor"/>
        </p:style>
      </p:sp>
      <p:sp>
        <p:nvSpPr>
          <p:cNvPr id="40" name="PlaceHolder 3"/>
          <p:cNvSpPr>
            <a:spLocks noGrp="1"/>
          </p:cNvSpPr>
          <p:nvPr>
            <p:ph type="title"/>
          </p:nvPr>
        </p:nvSpPr>
        <p:spPr>
          <a:xfrm>
            <a:off x="457200" y="273600"/>
            <a:ext cx="8229240" cy="1144800"/>
          </a:xfrm>
          <a:prstGeom prst="rect">
            <a:avLst/>
          </a:prstGeom>
        </p:spPr>
        <p:txBody>
          <a:bodyPr lIns="0" rIns="0" tIns="0" bIns="0" anchor="ctr"/>
          <a:p>
            <a:r>
              <a:rPr lang="it-IT" sz="1800" spc="-1" strike="noStrike">
                <a:solidFill>
                  <a:srgbClr val="000000"/>
                </a:solidFill>
                <a:uFill>
                  <a:solidFill>
                    <a:srgbClr val="ffffff"/>
                  </a:solidFill>
                </a:uFill>
                <a:latin typeface="Arial"/>
              </a:rPr>
              <a:t>Fai clic per modificare il formato del testo del titolo</a:t>
            </a:r>
            <a:endParaRPr lang="it-IT" sz="1800" spc="-1" strike="noStrike">
              <a:solidFill>
                <a:srgbClr val="000000"/>
              </a:solidFill>
              <a:uFill>
                <a:solidFill>
                  <a:srgbClr val="ffffff"/>
                </a:solidFill>
              </a:uFill>
              <a:latin typeface="Arial"/>
            </a:endParaRPr>
          </a:p>
        </p:txBody>
      </p:sp>
      <p:sp>
        <p:nvSpPr>
          <p:cNvPr id="41" name="PlaceHolder 4"/>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lang="it-IT" sz="1800" spc="-1" strike="noStrike">
                <a:solidFill>
                  <a:srgbClr val="000000"/>
                </a:solidFill>
                <a:uFill>
                  <a:solidFill>
                    <a:srgbClr val="ffffff"/>
                  </a:solidFill>
                </a:uFill>
                <a:latin typeface="Arial"/>
              </a:rPr>
              <a:t>Fai clic per modificare il formato del testo della struttura</a:t>
            </a:r>
            <a:endParaRPr lang="it-IT"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lang="it-IT" sz="1800" spc="-1" strike="noStrike">
                <a:solidFill>
                  <a:srgbClr val="000000"/>
                </a:solidFill>
                <a:uFill>
                  <a:solidFill>
                    <a:srgbClr val="ffffff"/>
                  </a:solidFill>
                </a:uFill>
                <a:latin typeface="Arial"/>
              </a:rPr>
              <a:t>Secondo livello struttura</a:t>
            </a:r>
            <a:endParaRPr lang="it-IT"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lang="it-IT" sz="1800" spc="-1" strike="noStrike">
                <a:solidFill>
                  <a:srgbClr val="000000"/>
                </a:solidFill>
                <a:uFill>
                  <a:solidFill>
                    <a:srgbClr val="ffffff"/>
                  </a:solidFill>
                </a:uFill>
                <a:latin typeface="Arial"/>
              </a:rPr>
              <a:t>Terzo livello struttura</a:t>
            </a:r>
            <a:endParaRPr lang="it-IT"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lang="it-IT" sz="1800" spc="-1" strike="noStrike">
                <a:solidFill>
                  <a:srgbClr val="000000"/>
                </a:solidFill>
                <a:uFill>
                  <a:solidFill>
                    <a:srgbClr val="ffffff"/>
                  </a:solidFill>
                </a:uFill>
                <a:latin typeface="Arial"/>
              </a:rPr>
              <a:t>Quarto livello struttura</a:t>
            </a:r>
            <a:endParaRPr lang="it-IT"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Quinto livello struttura</a:t>
            </a:r>
            <a:endParaRPr lang="it-IT"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Sesto livello struttura</a:t>
            </a:r>
            <a:endParaRPr lang="it-IT"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Settimo livello struttura</a:t>
            </a:r>
            <a:endParaRPr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76" name="CustomShape 1"/>
          <p:cNvSpPr/>
          <p:nvPr/>
        </p:nvSpPr>
        <p:spPr>
          <a:xfrm>
            <a:off x="457200" y="6243480"/>
            <a:ext cx="2130120" cy="453960"/>
          </a:xfrm>
          <a:prstGeom prst="rect">
            <a:avLst/>
          </a:prstGeom>
          <a:noFill/>
          <a:ln>
            <a:noFill/>
          </a:ln>
        </p:spPr>
        <p:style>
          <a:lnRef idx="0"/>
          <a:fillRef idx="0"/>
          <a:effectRef idx="0"/>
          <a:fontRef idx="minor"/>
        </p:style>
      </p:sp>
      <p:sp>
        <p:nvSpPr>
          <p:cNvPr id="77" name="Line 2"/>
          <p:cNvSpPr/>
          <p:nvPr/>
        </p:nvSpPr>
        <p:spPr>
          <a:xfrm>
            <a:off x="457200" y="6172200"/>
            <a:ext cx="8229600" cy="1440"/>
          </a:xfrm>
          <a:prstGeom prst="line">
            <a:avLst/>
          </a:prstGeom>
          <a:ln w="19080">
            <a:solidFill>
              <a:srgbClr val="a50021"/>
            </a:solidFill>
            <a:miter/>
          </a:ln>
        </p:spPr>
        <p:style>
          <a:lnRef idx="0"/>
          <a:fillRef idx="0"/>
          <a:effectRef idx="0"/>
          <a:fontRef idx="minor"/>
        </p:style>
      </p:sp>
      <p:sp>
        <p:nvSpPr>
          <p:cNvPr id="78" name="PlaceHolder 3"/>
          <p:cNvSpPr>
            <a:spLocks noGrp="1"/>
          </p:cNvSpPr>
          <p:nvPr>
            <p:ph type="title"/>
          </p:nvPr>
        </p:nvSpPr>
        <p:spPr>
          <a:xfrm>
            <a:off x="457200" y="273600"/>
            <a:ext cx="8229240" cy="1144800"/>
          </a:xfrm>
          <a:prstGeom prst="rect">
            <a:avLst/>
          </a:prstGeom>
        </p:spPr>
        <p:txBody>
          <a:bodyPr lIns="0" rIns="0" tIns="0" bIns="0" anchor="ctr"/>
          <a:p>
            <a:r>
              <a:rPr lang="it-IT" sz="1800" spc="-1" strike="noStrike">
                <a:solidFill>
                  <a:srgbClr val="000000"/>
                </a:solidFill>
                <a:uFill>
                  <a:solidFill>
                    <a:srgbClr val="ffffff"/>
                  </a:solidFill>
                </a:uFill>
                <a:latin typeface="Arial"/>
              </a:rPr>
              <a:t>Fai clic per modificare il formato del testo del titolo</a:t>
            </a:r>
            <a:endParaRPr lang="it-IT" sz="1800" spc="-1" strike="noStrike">
              <a:solidFill>
                <a:srgbClr val="000000"/>
              </a:solidFill>
              <a:uFill>
                <a:solidFill>
                  <a:srgbClr val="ffffff"/>
                </a:solidFill>
              </a:uFill>
              <a:latin typeface="Arial"/>
            </a:endParaRPr>
          </a:p>
        </p:txBody>
      </p:sp>
      <p:sp>
        <p:nvSpPr>
          <p:cNvPr id="79" name="PlaceHolder 4"/>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lang="it-IT" sz="1800" spc="-1" strike="noStrike">
                <a:solidFill>
                  <a:srgbClr val="000000"/>
                </a:solidFill>
                <a:uFill>
                  <a:solidFill>
                    <a:srgbClr val="ffffff"/>
                  </a:solidFill>
                </a:uFill>
                <a:latin typeface="Arial"/>
              </a:rPr>
              <a:t>Fai clic per modificare il formato del testo della struttura</a:t>
            </a:r>
            <a:endParaRPr lang="it-IT"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lang="it-IT" sz="1800" spc="-1" strike="noStrike">
                <a:solidFill>
                  <a:srgbClr val="000000"/>
                </a:solidFill>
                <a:uFill>
                  <a:solidFill>
                    <a:srgbClr val="ffffff"/>
                  </a:solidFill>
                </a:uFill>
                <a:latin typeface="Arial"/>
              </a:rPr>
              <a:t>Secondo livello struttura</a:t>
            </a:r>
            <a:endParaRPr lang="it-IT"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lang="it-IT" sz="1800" spc="-1" strike="noStrike">
                <a:solidFill>
                  <a:srgbClr val="000000"/>
                </a:solidFill>
                <a:uFill>
                  <a:solidFill>
                    <a:srgbClr val="ffffff"/>
                  </a:solidFill>
                </a:uFill>
                <a:latin typeface="Arial"/>
              </a:rPr>
              <a:t>Terzo livello struttura</a:t>
            </a:r>
            <a:endParaRPr lang="it-IT"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lang="it-IT" sz="1800" spc="-1" strike="noStrike">
                <a:solidFill>
                  <a:srgbClr val="000000"/>
                </a:solidFill>
                <a:uFill>
                  <a:solidFill>
                    <a:srgbClr val="ffffff"/>
                  </a:solidFill>
                </a:uFill>
                <a:latin typeface="Arial"/>
              </a:rPr>
              <a:t>Quarto livello struttura</a:t>
            </a:r>
            <a:endParaRPr lang="it-IT"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Quinto livello struttura</a:t>
            </a:r>
            <a:endParaRPr lang="it-IT"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Sesto livello struttura</a:t>
            </a:r>
            <a:endParaRPr lang="it-IT"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Settimo livello struttura</a:t>
            </a:r>
            <a:endParaRPr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114" name="CustomShape 1"/>
          <p:cNvSpPr/>
          <p:nvPr/>
        </p:nvSpPr>
        <p:spPr>
          <a:xfrm>
            <a:off x="457200" y="6243480"/>
            <a:ext cx="2130120" cy="453960"/>
          </a:xfrm>
          <a:prstGeom prst="rect">
            <a:avLst/>
          </a:prstGeom>
          <a:noFill/>
          <a:ln>
            <a:noFill/>
          </a:ln>
        </p:spPr>
        <p:style>
          <a:lnRef idx="0"/>
          <a:fillRef idx="0"/>
          <a:effectRef idx="0"/>
          <a:fontRef idx="minor"/>
        </p:style>
      </p:sp>
      <p:sp>
        <p:nvSpPr>
          <p:cNvPr id="115" name="Line 2"/>
          <p:cNvSpPr/>
          <p:nvPr/>
        </p:nvSpPr>
        <p:spPr>
          <a:xfrm>
            <a:off x="457200" y="6172200"/>
            <a:ext cx="8229600" cy="1440"/>
          </a:xfrm>
          <a:prstGeom prst="line">
            <a:avLst/>
          </a:prstGeom>
          <a:ln w="19080">
            <a:solidFill>
              <a:srgbClr val="a50021"/>
            </a:solidFill>
            <a:miter/>
          </a:ln>
        </p:spPr>
        <p:style>
          <a:lnRef idx="0"/>
          <a:fillRef idx="0"/>
          <a:effectRef idx="0"/>
          <a:fontRef idx="minor"/>
        </p:style>
      </p:sp>
      <p:sp>
        <p:nvSpPr>
          <p:cNvPr id="116" name="PlaceHolder 3"/>
          <p:cNvSpPr>
            <a:spLocks noGrp="1"/>
          </p:cNvSpPr>
          <p:nvPr>
            <p:ph type="title"/>
          </p:nvPr>
        </p:nvSpPr>
        <p:spPr>
          <a:xfrm>
            <a:off x="457200" y="273600"/>
            <a:ext cx="8229240" cy="1144800"/>
          </a:xfrm>
          <a:prstGeom prst="rect">
            <a:avLst/>
          </a:prstGeom>
        </p:spPr>
        <p:txBody>
          <a:bodyPr lIns="0" rIns="0" tIns="0" bIns="0" anchor="ctr"/>
          <a:p>
            <a:r>
              <a:rPr lang="it-IT" sz="1800" spc="-1" strike="noStrike">
                <a:solidFill>
                  <a:srgbClr val="000000"/>
                </a:solidFill>
                <a:uFill>
                  <a:solidFill>
                    <a:srgbClr val="ffffff"/>
                  </a:solidFill>
                </a:uFill>
                <a:latin typeface="Arial"/>
              </a:rPr>
              <a:t>Fai clic per modificare il formato del testo del titolo</a:t>
            </a:r>
            <a:endParaRPr lang="it-IT" sz="1800" spc="-1" strike="noStrike">
              <a:solidFill>
                <a:srgbClr val="000000"/>
              </a:solidFill>
              <a:uFill>
                <a:solidFill>
                  <a:srgbClr val="ffffff"/>
                </a:solidFill>
              </a:uFill>
              <a:latin typeface="Arial"/>
            </a:endParaRPr>
          </a:p>
        </p:txBody>
      </p:sp>
      <p:sp>
        <p:nvSpPr>
          <p:cNvPr id="117" name="PlaceHolder 4"/>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lang="it-IT" sz="1800" spc="-1" strike="noStrike">
                <a:solidFill>
                  <a:srgbClr val="000000"/>
                </a:solidFill>
                <a:uFill>
                  <a:solidFill>
                    <a:srgbClr val="ffffff"/>
                  </a:solidFill>
                </a:uFill>
                <a:latin typeface="Arial"/>
              </a:rPr>
              <a:t>Fai clic per modificare il formato del testo della struttura</a:t>
            </a:r>
            <a:endParaRPr lang="it-IT"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lang="it-IT" sz="1800" spc="-1" strike="noStrike">
                <a:solidFill>
                  <a:srgbClr val="000000"/>
                </a:solidFill>
                <a:uFill>
                  <a:solidFill>
                    <a:srgbClr val="ffffff"/>
                  </a:solidFill>
                </a:uFill>
                <a:latin typeface="Arial"/>
              </a:rPr>
              <a:t>Secondo livello struttura</a:t>
            </a:r>
            <a:endParaRPr lang="it-IT"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lang="it-IT" sz="1800" spc="-1" strike="noStrike">
                <a:solidFill>
                  <a:srgbClr val="000000"/>
                </a:solidFill>
                <a:uFill>
                  <a:solidFill>
                    <a:srgbClr val="ffffff"/>
                  </a:solidFill>
                </a:uFill>
                <a:latin typeface="Arial"/>
              </a:rPr>
              <a:t>Terzo livello struttura</a:t>
            </a:r>
            <a:endParaRPr lang="it-IT"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lang="it-IT" sz="1800" spc="-1" strike="noStrike">
                <a:solidFill>
                  <a:srgbClr val="000000"/>
                </a:solidFill>
                <a:uFill>
                  <a:solidFill>
                    <a:srgbClr val="ffffff"/>
                  </a:solidFill>
                </a:uFill>
                <a:latin typeface="Arial"/>
              </a:rPr>
              <a:t>Quarto livello struttura</a:t>
            </a:r>
            <a:endParaRPr lang="it-IT"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Quinto livello struttura</a:t>
            </a:r>
            <a:endParaRPr lang="it-IT"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Sesto livello struttura</a:t>
            </a:r>
            <a:endParaRPr lang="it-IT"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Settimo livello struttura</a:t>
            </a:r>
            <a:endParaRPr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152" name="CustomShape 1"/>
          <p:cNvSpPr/>
          <p:nvPr/>
        </p:nvSpPr>
        <p:spPr>
          <a:xfrm>
            <a:off x="457200" y="6243480"/>
            <a:ext cx="2130120" cy="453960"/>
          </a:xfrm>
          <a:prstGeom prst="rect">
            <a:avLst/>
          </a:prstGeom>
          <a:noFill/>
          <a:ln>
            <a:noFill/>
          </a:ln>
        </p:spPr>
        <p:style>
          <a:lnRef idx="0"/>
          <a:fillRef idx="0"/>
          <a:effectRef idx="0"/>
          <a:fontRef idx="minor"/>
        </p:style>
      </p:sp>
      <p:sp>
        <p:nvSpPr>
          <p:cNvPr id="153" name="Line 2"/>
          <p:cNvSpPr/>
          <p:nvPr/>
        </p:nvSpPr>
        <p:spPr>
          <a:xfrm>
            <a:off x="457200" y="6172200"/>
            <a:ext cx="8229600" cy="1440"/>
          </a:xfrm>
          <a:prstGeom prst="line">
            <a:avLst/>
          </a:prstGeom>
          <a:ln w="19080">
            <a:solidFill>
              <a:srgbClr val="a50021"/>
            </a:solidFill>
            <a:miter/>
          </a:ln>
        </p:spPr>
        <p:style>
          <a:lnRef idx="0"/>
          <a:fillRef idx="0"/>
          <a:effectRef idx="0"/>
          <a:fontRef idx="minor"/>
        </p:style>
      </p:sp>
      <p:sp>
        <p:nvSpPr>
          <p:cNvPr id="154" name="PlaceHolder 3"/>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155" name="PlaceHolder 4"/>
          <p:cNvSpPr>
            <a:spLocks noGrp="1"/>
          </p:cNvSpPr>
          <p:nvPr>
            <p:ph type="subTitle"/>
          </p:nvPr>
        </p:nvSpPr>
        <p:spPr>
          <a:xfrm>
            <a:off x="457200" y="1604520"/>
            <a:ext cx="8228880" cy="397692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
        <p:nvSpPr>
          <p:cNvPr id="156"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lang="it-IT" sz="1800" spc="-1" strike="noStrike">
                <a:solidFill>
                  <a:srgbClr val="000000"/>
                </a:solidFill>
                <a:uFill>
                  <a:solidFill>
                    <a:srgbClr val="ffffff"/>
                  </a:solidFill>
                </a:uFill>
                <a:latin typeface="Arial"/>
              </a:rPr>
              <a:t>Fai clic per modificare il formato del testo della struttura</a:t>
            </a:r>
            <a:endParaRPr lang="it-IT"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lang="it-IT" sz="1800" spc="-1" strike="noStrike">
                <a:solidFill>
                  <a:srgbClr val="000000"/>
                </a:solidFill>
                <a:uFill>
                  <a:solidFill>
                    <a:srgbClr val="ffffff"/>
                  </a:solidFill>
                </a:uFill>
                <a:latin typeface="Arial"/>
              </a:rPr>
              <a:t>Secondo livello struttura</a:t>
            </a:r>
            <a:endParaRPr lang="it-IT"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lang="it-IT" sz="1800" spc="-1" strike="noStrike">
                <a:solidFill>
                  <a:srgbClr val="000000"/>
                </a:solidFill>
                <a:uFill>
                  <a:solidFill>
                    <a:srgbClr val="ffffff"/>
                  </a:solidFill>
                </a:uFill>
                <a:latin typeface="Arial"/>
              </a:rPr>
              <a:t>Terzo livello struttura</a:t>
            </a:r>
            <a:endParaRPr lang="it-IT"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lang="it-IT" sz="1800" spc="-1" strike="noStrike">
                <a:solidFill>
                  <a:srgbClr val="000000"/>
                </a:solidFill>
                <a:uFill>
                  <a:solidFill>
                    <a:srgbClr val="ffffff"/>
                  </a:solidFill>
                </a:uFill>
                <a:latin typeface="Arial"/>
              </a:rPr>
              <a:t>Quarto livello struttura</a:t>
            </a:r>
            <a:endParaRPr lang="it-IT"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Quinto livello struttura</a:t>
            </a:r>
            <a:endParaRPr lang="it-IT"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Sesto livello struttura</a:t>
            </a:r>
            <a:endParaRPr lang="it-IT"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Settimo livello struttura</a:t>
            </a:r>
            <a:endParaRPr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191" name="CustomShape 1"/>
          <p:cNvSpPr/>
          <p:nvPr/>
        </p:nvSpPr>
        <p:spPr>
          <a:xfrm>
            <a:off x="685800" y="6248520"/>
            <a:ext cx="1904040" cy="456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92" name="CustomShape 2"/>
          <p:cNvSpPr/>
          <p:nvPr/>
        </p:nvSpPr>
        <p:spPr>
          <a:xfrm>
            <a:off x="3124080" y="6248520"/>
            <a:ext cx="2894760" cy="456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93" name="PlaceHolder 3"/>
          <p:cNvSpPr>
            <a:spLocks noGrp="1"/>
          </p:cNvSpPr>
          <p:nvPr>
            <p:ph type="title"/>
          </p:nvPr>
        </p:nvSpPr>
        <p:spPr>
          <a:xfrm>
            <a:off x="457200" y="273600"/>
            <a:ext cx="8229240" cy="1144800"/>
          </a:xfrm>
          <a:prstGeom prst="rect">
            <a:avLst/>
          </a:prstGeom>
        </p:spPr>
        <p:txBody>
          <a:bodyPr lIns="0" rIns="0" tIns="0" bIns="0" anchor="ctr"/>
          <a:p>
            <a:r>
              <a:rPr lang="it-IT" sz="1800" spc="-1" strike="noStrike">
                <a:solidFill>
                  <a:srgbClr val="000000"/>
                </a:solidFill>
                <a:uFill>
                  <a:solidFill>
                    <a:srgbClr val="ffffff"/>
                  </a:solidFill>
                </a:uFill>
                <a:latin typeface="Arial"/>
              </a:rPr>
              <a:t>Fai clic per modificare il formato del testo del titolo</a:t>
            </a:r>
            <a:endParaRPr lang="it-IT" sz="1800" spc="-1" strike="noStrike">
              <a:solidFill>
                <a:srgbClr val="000000"/>
              </a:solidFill>
              <a:uFill>
                <a:solidFill>
                  <a:srgbClr val="ffffff"/>
                </a:solidFill>
              </a:uFill>
              <a:latin typeface="Arial"/>
            </a:endParaRPr>
          </a:p>
        </p:txBody>
      </p:sp>
      <p:sp>
        <p:nvSpPr>
          <p:cNvPr id="194" name="PlaceHolder 4"/>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lang="it-IT" sz="1800" spc="-1" strike="noStrike">
                <a:solidFill>
                  <a:srgbClr val="000000"/>
                </a:solidFill>
                <a:uFill>
                  <a:solidFill>
                    <a:srgbClr val="ffffff"/>
                  </a:solidFill>
                </a:uFill>
                <a:latin typeface="Arial"/>
              </a:rPr>
              <a:t>Fai clic per modificare il formato del testo della struttura</a:t>
            </a:r>
            <a:endParaRPr lang="it-IT"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lang="it-IT" sz="1800" spc="-1" strike="noStrike">
                <a:solidFill>
                  <a:srgbClr val="000000"/>
                </a:solidFill>
                <a:uFill>
                  <a:solidFill>
                    <a:srgbClr val="ffffff"/>
                  </a:solidFill>
                </a:uFill>
                <a:latin typeface="Arial"/>
              </a:rPr>
              <a:t>Secondo livello struttura</a:t>
            </a:r>
            <a:endParaRPr lang="it-IT"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lang="it-IT" sz="1800" spc="-1" strike="noStrike">
                <a:solidFill>
                  <a:srgbClr val="000000"/>
                </a:solidFill>
                <a:uFill>
                  <a:solidFill>
                    <a:srgbClr val="ffffff"/>
                  </a:solidFill>
                </a:uFill>
                <a:latin typeface="Arial"/>
              </a:rPr>
              <a:t>Terzo livello struttura</a:t>
            </a:r>
            <a:endParaRPr lang="it-IT"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lang="it-IT" sz="1800" spc="-1" strike="noStrike">
                <a:solidFill>
                  <a:srgbClr val="000000"/>
                </a:solidFill>
                <a:uFill>
                  <a:solidFill>
                    <a:srgbClr val="ffffff"/>
                  </a:solidFill>
                </a:uFill>
                <a:latin typeface="Arial"/>
              </a:rPr>
              <a:t>Quarto livello struttura</a:t>
            </a:r>
            <a:endParaRPr lang="it-IT"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Quinto livello struttura</a:t>
            </a:r>
            <a:endParaRPr lang="it-IT"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Sesto livello struttura</a:t>
            </a:r>
            <a:endParaRPr lang="it-IT"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Settimo livello struttura</a:t>
            </a:r>
            <a:endParaRPr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229" name="CustomShape 1"/>
          <p:cNvSpPr/>
          <p:nvPr/>
        </p:nvSpPr>
        <p:spPr>
          <a:xfrm>
            <a:off x="457200" y="6243480"/>
            <a:ext cx="2130120" cy="453960"/>
          </a:xfrm>
          <a:prstGeom prst="rect">
            <a:avLst/>
          </a:prstGeom>
          <a:noFill/>
          <a:ln>
            <a:noFill/>
          </a:ln>
        </p:spPr>
        <p:style>
          <a:lnRef idx="0"/>
          <a:fillRef idx="0"/>
          <a:effectRef idx="0"/>
          <a:fontRef idx="minor"/>
        </p:style>
      </p:sp>
      <p:sp>
        <p:nvSpPr>
          <p:cNvPr id="230" name="Line 2"/>
          <p:cNvSpPr/>
          <p:nvPr/>
        </p:nvSpPr>
        <p:spPr>
          <a:xfrm>
            <a:off x="457200" y="6172200"/>
            <a:ext cx="8229600" cy="1440"/>
          </a:xfrm>
          <a:prstGeom prst="line">
            <a:avLst/>
          </a:prstGeom>
          <a:ln w="19080">
            <a:solidFill>
              <a:srgbClr val="a50021"/>
            </a:solidFill>
            <a:miter/>
          </a:ln>
        </p:spPr>
        <p:style>
          <a:lnRef idx="0"/>
          <a:fillRef idx="0"/>
          <a:effectRef idx="0"/>
          <a:fontRef idx="minor"/>
        </p:style>
      </p:sp>
      <p:sp>
        <p:nvSpPr>
          <p:cNvPr id="231" name="PlaceHolder 3"/>
          <p:cNvSpPr>
            <a:spLocks noGrp="1"/>
          </p:cNvSpPr>
          <p:nvPr>
            <p:ph type="title"/>
          </p:nvPr>
        </p:nvSpPr>
        <p:spPr>
          <a:xfrm>
            <a:off x="457200" y="273600"/>
            <a:ext cx="8228880" cy="1144440"/>
          </a:xfrm>
          <a:prstGeom prst="rect">
            <a:avLst/>
          </a:prstGeom>
        </p:spPr>
        <p:txBody>
          <a:bodyPr lIns="0" rIns="0" tIns="0" bIns="0" anchor="ctr"/>
          <a:p>
            <a:endParaRPr lang="it-IT" sz="1800" spc="-1" strike="noStrike">
              <a:solidFill>
                <a:srgbClr val="000000"/>
              </a:solidFill>
              <a:uFill>
                <a:solidFill>
                  <a:srgbClr val="ffffff"/>
                </a:solidFill>
              </a:uFill>
              <a:latin typeface="Arial"/>
            </a:endParaRPr>
          </a:p>
        </p:txBody>
      </p:sp>
      <p:sp>
        <p:nvSpPr>
          <p:cNvPr id="232" name="PlaceHolder 4"/>
          <p:cNvSpPr>
            <a:spLocks noGrp="1"/>
          </p:cNvSpPr>
          <p:nvPr>
            <p:ph type="subTitle"/>
          </p:nvPr>
        </p:nvSpPr>
        <p:spPr>
          <a:xfrm>
            <a:off x="457200" y="1604520"/>
            <a:ext cx="8228880" cy="397692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
        <p:nvSpPr>
          <p:cNvPr id="233"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lang="it-IT" sz="1800" spc="-1" strike="noStrike">
                <a:solidFill>
                  <a:srgbClr val="000000"/>
                </a:solidFill>
                <a:uFill>
                  <a:solidFill>
                    <a:srgbClr val="ffffff"/>
                  </a:solidFill>
                </a:uFill>
                <a:latin typeface="Arial"/>
              </a:rPr>
              <a:t>Fai clic per modificare il formato del testo della struttura</a:t>
            </a:r>
            <a:endParaRPr lang="it-IT"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lang="it-IT" sz="1800" spc="-1" strike="noStrike">
                <a:solidFill>
                  <a:srgbClr val="000000"/>
                </a:solidFill>
                <a:uFill>
                  <a:solidFill>
                    <a:srgbClr val="ffffff"/>
                  </a:solidFill>
                </a:uFill>
                <a:latin typeface="Arial"/>
              </a:rPr>
              <a:t>Secondo livello struttura</a:t>
            </a:r>
            <a:endParaRPr lang="it-IT"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lang="it-IT" sz="1800" spc="-1" strike="noStrike">
                <a:solidFill>
                  <a:srgbClr val="000000"/>
                </a:solidFill>
                <a:uFill>
                  <a:solidFill>
                    <a:srgbClr val="ffffff"/>
                  </a:solidFill>
                </a:uFill>
                <a:latin typeface="Arial"/>
              </a:rPr>
              <a:t>Terzo livello struttura</a:t>
            </a:r>
            <a:endParaRPr lang="it-IT"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lang="it-IT" sz="1800" spc="-1" strike="noStrike">
                <a:solidFill>
                  <a:srgbClr val="000000"/>
                </a:solidFill>
                <a:uFill>
                  <a:solidFill>
                    <a:srgbClr val="ffffff"/>
                  </a:solidFill>
                </a:uFill>
                <a:latin typeface="Arial"/>
              </a:rPr>
              <a:t>Quarto livello struttura</a:t>
            </a:r>
            <a:endParaRPr lang="it-IT"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Quinto livello struttura</a:t>
            </a:r>
            <a:endParaRPr lang="it-IT"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Sesto livello struttura</a:t>
            </a:r>
            <a:endParaRPr lang="it-IT"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Settimo livello struttura</a:t>
            </a:r>
            <a:endParaRPr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hyperlink" Target="http://metaricerca.cab.unipd.it:8332/V/C3VSKFLGR4FQN98F7AMTQIY7Y6L2PFN811S2UM6MVPXDK2P62C-03129?FUNC=FIND-DB-1-CATEGORY&amp;MODE=category&amp;SEQUENCE=000001787&amp;RESTRICTED=all&amp;pds_handle=GUEST" TargetMode="External"/><Relationship Id="rId2" Type="http://schemas.openxmlformats.org/officeDocument/2006/relationships/hyperlink" Target="http://web.b.ebscohost.com/ehost/search/advanced?sid=b13a6b92-b76a-45ce-bbe2-3d968ef97e8c@sessionmgr113&amp;vid=0&amp;hid=116&amp;preview=false" TargetMode="External"/><Relationship Id="rId3" Type="http://schemas.openxmlformats.org/officeDocument/2006/relationships/hyperlink" Target="http://web.b.ebscohost.com/ehost/search/advanced?sid=b13a6b92-b76a-45ce-bbe2-3d968ef97e8c@sessionmgr113&amp;vid=0&amp;hid=116&amp;preview=false" TargetMode="External"/><Relationship Id="rId4"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hyperlink" Target="http://web.b.ebscohost.com/ehost/search/advanced?sid=d6ff5b62-7f0e-4b27-81c8-9bd8ba687968@sessionmgr115&amp;vid=0&amp;hid=116&amp;preview=false" TargetMode="External"/><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hyperlink" Target="http://www.biblio.liuc.it/scripts/essper/spoglio.asp" TargetMode="External"/><Relationship Id="rId2" Type="http://schemas.openxmlformats.org/officeDocument/2006/relationships/hyperlink" Target="http://bdprof.ilsole24ore.com/MGRBD24/Default.aspx" TargetMode="External"/><Relationship Id="rId3" Type="http://schemas.openxmlformats.org/officeDocument/2006/relationships/hyperlink" Target="http://www.rivisteweb.it/subject/economia" TargetMode="External"/><Relationship Id="rId4" Type="http://schemas.openxmlformats.org/officeDocument/2006/relationships/hyperlink" Target="http://www.torrossa.it/" TargetMode="External"/><Relationship Id="rId5"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hyperlink" Target="http://www.jstor.org/" TargetMode="External"/><Relationship Id="rId2" Type="http://schemas.openxmlformats.org/officeDocument/2006/relationships/hyperlink" Target="http://www.scopus.com/" TargetMode="External"/><Relationship Id="rId3" Type="http://schemas.openxmlformats.org/officeDocument/2006/relationships/hyperlink" Target="http://apps.webofknowledge.com/WOS_GeneralSearch_input.do?product=WOS&amp;search_mode=GeneralSearch&amp;SID=T1kesIiPR819AyTEVUi&amp;preferencesSaved=" TargetMode="External"/><Relationship Id="rId4"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hyperlink" Target="http://www.lexisnexis.com/hottopics/lnacademic/?" TargetMode="External"/><Relationship Id="rId2" Type="http://schemas.openxmlformats.org/officeDocument/2006/relationships/hyperlink" Target="https://aida.bvdep.com/version-2013821/cgi/template.dll?product=26&amp;user=ipaddress" TargetMode="External"/><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hyperlink" Target="http://scholar.google.it/" TargetMode="External"/><Relationship Id="rId2" Type="http://schemas.openxmlformats.org/officeDocument/2006/relationships/hyperlink" Target="http://www.oecd.org/" TargetMode="External"/><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hyperlink" Target="http://bibliotecadigitale.cab.unipd.it/collezioni_navigazione/cartella-servizi/connessione-da-remoto" TargetMode="External"/><Relationship Id="rId2" Type="http://schemas.openxmlformats.org/officeDocument/2006/relationships/image" Target="../media/image27.png"/><Relationship Id="rId3"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hyperlink" Target="http://bibliotecadigitale.cab.unipd.it/collezioni_navigazione/cosa-cerchi/fornitura-documenti" TargetMode="External"/><Relationship Id="rId4" Type="http://schemas.openxmlformats.org/officeDocument/2006/relationships/hyperlink" Target="http://bibliotecadigitale.cab.unipd.it/collezioni_navigazione/cosa-cerchi/prestito-interbibliotecario" TargetMode="External"/><Relationship Id="rId5"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slideLayout" Target="../slideLayouts/slideLayout37.xml"/>
</Relationships>
</file>

<file path=ppt/slides/_rels/slide22.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51.xml"/>
</Relationships>
</file>

<file path=ppt/slides/_rels/slide23.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61.xml"/><Relationship Id="rId4"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hyperlink" Target="mailto:biblio.decon@unipd.it" TargetMode="External"/><Relationship Id="rId2" Type="http://schemas.openxmlformats.org/officeDocument/2006/relationships/hyperlink" Target="mailto:emeroteca.caborin@unipd.it" TargetMode="External"/><Relationship Id="rId3"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7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hyperlink" Target="http://bibliotecadigitale.cab.unipd.it/" TargetMode="External"/><Relationship Id="rId2" Type="http://schemas.openxmlformats.org/officeDocument/2006/relationships/hyperlink" Target="http://metaricerca.cab.unipd.it:8332/V/SR39589IL7GTSF77C61X17HYY3FVDBFTN1F4UVJUAT8M6SBJR1-07345?&amp;pds_handle=GUEST" TargetMode="External"/><Relationship Id="rId3" Type="http://schemas.openxmlformats.org/officeDocument/2006/relationships/hyperlink" Target="http://scholar.google.it/" TargetMode="External"/><Relationship Id="rId4" Type="http://schemas.openxmlformats.org/officeDocument/2006/relationships/hyperlink" Target="http://scholar.google.it/" TargetMode="External"/><Relationship Id="rId5" Type="http://schemas.openxmlformats.org/officeDocument/2006/relationships/hyperlink" Target="http://books.google.it/" TargetMode="External"/><Relationship Id="rId6" Type="http://schemas.openxmlformats.org/officeDocument/2006/relationships/hyperlink" Target="http://books.google.it/" TargetMode="External"/><Relationship Id="rId7" Type="http://schemas.openxmlformats.org/officeDocument/2006/relationships/hyperlink" Target="http://www.istat.it/" TargetMode="External"/><Relationship Id="rId8" Type="http://schemas.openxmlformats.org/officeDocument/2006/relationships/hyperlink" Target="http://www.un.org/" TargetMode="External"/><Relationship Id="rId9" Type="http://schemas.openxmlformats.org/officeDocument/2006/relationships/hyperlink" Target="http://tesi.cab.unipd.it/" TargetMode="External"/><Relationship Id="rId10" Type="http://schemas.openxmlformats.org/officeDocument/2006/relationships/hyperlink" Target="http://paduaresearch.cab.unipd.it/" TargetMode="External"/><Relationship Id="rId11" Type="http://schemas.openxmlformats.org/officeDocument/2006/relationships/slideLayout" Target="../slideLayouts/slideLayout13.xml"/><Relationship Id="rId1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hyperlink" Target="http://catalogo.unipd.it:8991/F/?func=find-b-0" TargetMode="External"/><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3" name="CustomShape 1"/>
          <p:cNvSpPr/>
          <p:nvPr/>
        </p:nvSpPr>
        <p:spPr>
          <a:xfrm>
            <a:off x="2971800" y="6243480"/>
            <a:ext cx="3349440" cy="453960"/>
          </a:xfrm>
          <a:prstGeom prst="rect">
            <a:avLst/>
          </a:prstGeom>
          <a:noFill/>
          <a:ln>
            <a:noFill/>
          </a:ln>
        </p:spPr>
        <p:style>
          <a:lnRef idx="0"/>
          <a:fillRef idx="0"/>
          <a:effectRef idx="0"/>
          <a:fontRef idx="minor"/>
        </p:style>
        <p:txBody>
          <a:bodyPr lIns="90000" rIns="90000" tIns="46800" bIns="46800" anchor="b"/>
          <a:p>
            <a:pPr algn="ctr">
              <a:lnSpc>
                <a:spcPct val="100000"/>
              </a:lnSpc>
            </a:pPr>
            <a:r>
              <a:rPr b="1" lang="it-IT" sz="1000" spc="-1" strike="noStrike">
                <a:solidFill>
                  <a:srgbClr val="000066"/>
                </a:solidFill>
                <a:uFill>
                  <a:solidFill>
                    <a:srgbClr val="ffffff"/>
                  </a:solidFill>
                </a:uFill>
                <a:latin typeface="Times New Roman"/>
                <a:ea typeface="SimSun"/>
              </a:rPr>
              <a:t>Sistema Bibliotecario di Ateneo | Università di Padova</a:t>
            </a:r>
            <a:endParaRPr lang="it-IT" sz="1800" spc="-1" strike="noStrike">
              <a:solidFill>
                <a:srgbClr val="000000"/>
              </a:solidFill>
              <a:uFill>
                <a:solidFill>
                  <a:srgbClr val="ffffff"/>
                </a:solidFill>
              </a:uFill>
              <a:latin typeface="Arial"/>
            </a:endParaRPr>
          </a:p>
        </p:txBody>
      </p:sp>
      <p:sp>
        <p:nvSpPr>
          <p:cNvPr id="274" name="CustomShape 2"/>
          <p:cNvSpPr/>
          <p:nvPr/>
        </p:nvSpPr>
        <p:spPr>
          <a:xfrm>
            <a:off x="591840" y="1253160"/>
            <a:ext cx="7918920" cy="82044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800" spc="-1" strike="noStrike">
                <a:solidFill>
                  <a:srgbClr val="c00000"/>
                </a:solidFill>
                <a:uFill>
                  <a:solidFill>
                    <a:srgbClr val="ffffff"/>
                  </a:solidFill>
                </a:uFill>
                <a:latin typeface="Calibri"/>
                <a:ea typeface="SimSun"/>
              </a:rPr>
              <a:t>Le banche dati del settore economico-aziendale: </a:t>
            </a:r>
            <a:r>
              <a:rPr b="1" i="1" lang="it-IT" sz="2800" spc="-1" strike="noStrike">
                <a:solidFill>
                  <a:srgbClr val="c00000"/>
                </a:solidFill>
                <a:uFill>
                  <a:solidFill>
                    <a:srgbClr val="ffffff"/>
                  </a:solidFill>
                </a:uFill>
                <a:latin typeface="Calibri"/>
                <a:ea typeface="SimSun"/>
              </a:rPr>
              <a:t>Business Source Premier  </a:t>
            </a:r>
            <a:endParaRPr lang="it-IT" sz="1800" spc="-1" strike="noStrike">
              <a:solidFill>
                <a:srgbClr val="000000"/>
              </a:solidFill>
              <a:uFill>
                <a:solidFill>
                  <a:srgbClr val="ffffff"/>
                </a:solidFill>
              </a:uFill>
              <a:latin typeface="Arial"/>
            </a:endParaRPr>
          </a:p>
          <a:p>
            <a:pPr algn="ctr">
              <a:lnSpc>
                <a:spcPct val="100000"/>
              </a:lnSpc>
            </a:pPr>
            <a:r>
              <a:rPr b="1" lang="it-IT" sz="2800" spc="-1" strike="noStrike">
                <a:solidFill>
                  <a:srgbClr val="c00000"/>
                </a:solidFill>
                <a:uFill>
                  <a:solidFill>
                    <a:srgbClr val="ffffff"/>
                  </a:solidFill>
                </a:uFill>
                <a:latin typeface="Calibri"/>
                <a:ea typeface="SimSun"/>
              </a:rPr>
              <a:t>e la Biblioteca Digitale di Ateneo</a:t>
            </a:r>
            <a:endParaRPr lang="it-IT" sz="1800" spc="-1" strike="noStrike">
              <a:solidFill>
                <a:srgbClr val="000000"/>
              </a:solidFill>
              <a:uFill>
                <a:solidFill>
                  <a:srgbClr val="ffffff"/>
                </a:solidFill>
              </a:uFill>
              <a:latin typeface="Arial"/>
            </a:endParaRPr>
          </a:p>
        </p:txBody>
      </p:sp>
      <p:sp>
        <p:nvSpPr>
          <p:cNvPr id="275" name="CustomShape 3"/>
          <p:cNvSpPr/>
          <p:nvPr/>
        </p:nvSpPr>
        <p:spPr>
          <a:xfrm>
            <a:off x="323640" y="3789000"/>
            <a:ext cx="2502360" cy="1672920"/>
          </a:xfrm>
          <a:prstGeom prst="rect">
            <a:avLst/>
          </a:prstGeom>
          <a:noFill/>
          <a:ln>
            <a:noFill/>
          </a:ln>
        </p:spPr>
        <p:style>
          <a:lnRef idx="0"/>
          <a:fillRef idx="0"/>
          <a:effectRef idx="0"/>
          <a:fontRef idx="minor"/>
        </p:style>
        <p:txBody>
          <a:bodyPr lIns="90000" rIns="90000" tIns="45000" bIns="45000"/>
          <a:p>
            <a:pPr>
              <a:lnSpc>
                <a:spcPct val="100000"/>
              </a:lnSpc>
            </a:pPr>
            <a:endParaRPr lang="it-IT" sz="1800" spc="-1" strike="noStrike">
              <a:solidFill>
                <a:srgbClr val="000000"/>
              </a:solidFill>
              <a:uFill>
                <a:solidFill>
                  <a:srgbClr val="ffffff"/>
                </a:solidFill>
              </a:uFill>
              <a:latin typeface="Arial"/>
            </a:endParaRPr>
          </a:p>
          <a:p>
            <a:pPr algn="ctr">
              <a:lnSpc>
                <a:spcPct val="100000"/>
              </a:lnSpc>
            </a:pPr>
            <a:r>
              <a:rPr lang="it-IT" sz="1600" spc="-1" strike="noStrike">
                <a:solidFill>
                  <a:srgbClr val="000000"/>
                </a:solidFill>
                <a:uFill>
                  <a:solidFill>
                    <a:srgbClr val="ffffff"/>
                  </a:solidFill>
                </a:uFill>
                <a:latin typeface="Calibri"/>
                <a:ea typeface="SimSun"/>
              </a:rPr>
              <a:t>A cura di </a:t>
            </a:r>
            <a:endParaRPr lang="it-IT" sz="1800" spc="-1" strike="noStrike">
              <a:solidFill>
                <a:srgbClr val="000000"/>
              </a:solidFill>
              <a:uFill>
                <a:solidFill>
                  <a:srgbClr val="ffffff"/>
                </a:solidFill>
              </a:uFill>
              <a:latin typeface="Arial"/>
            </a:endParaRPr>
          </a:p>
          <a:p>
            <a:pPr algn="ctr">
              <a:lnSpc>
                <a:spcPct val="100000"/>
              </a:lnSpc>
            </a:pPr>
            <a:endParaRPr lang="it-IT" sz="1800" spc="-1" strike="noStrike">
              <a:solidFill>
                <a:srgbClr val="000000"/>
              </a:solidFill>
              <a:uFill>
                <a:solidFill>
                  <a:srgbClr val="ffffff"/>
                </a:solidFill>
              </a:uFill>
              <a:latin typeface="Arial"/>
            </a:endParaRPr>
          </a:p>
          <a:p>
            <a:pPr algn="ctr">
              <a:lnSpc>
                <a:spcPct val="100000"/>
              </a:lnSpc>
            </a:pPr>
            <a:r>
              <a:rPr lang="it-IT" sz="1600" spc="-1" strike="noStrike">
                <a:solidFill>
                  <a:srgbClr val="000000"/>
                </a:solidFill>
                <a:uFill>
                  <a:solidFill>
                    <a:srgbClr val="ffffff"/>
                  </a:solidFill>
                </a:uFill>
                <a:latin typeface="Calibri"/>
                <a:ea typeface="SimSun"/>
              </a:rPr>
              <a:t>Maria Cristina Vettore</a:t>
            </a:r>
            <a:r>
              <a:rPr b="1" lang="it-IT" sz="1600" spc="-1" strike="noStrike">
                <a:solidFill>
                  <a:srgbClr val="000000"/>
                </a:solidFill>
                <a:uFill>
                  <a:solidFill>
                    <a:srgbClr val="ffffff"/>
                  </a:solidFill>
                </a:uFill>
                <a:latin typeface="Calibri"/>
                <a:ea typeface="SimSun"/>
              </a:rPr>
              <a:t> </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p:txBody>
      </p:sp>
      <p:pic>
        <p:nvPicPr>
          <p:cNvPr id="276" name="Immagine 4" descr=""/>
          <p:cNvPicPr/>
          <p:nvPr/>
        </p:nvPicPr>
        <p:blipFill>
          <a:blip r:embed="rId1"/>
          <a:stretch/>
        </p:blipFill>
        <p:spPr>
          <a:xfrm>
            <a:off x="3924000" y="3285000"/>
            <a:ext cx="4583520" cy="2586960"/>
          </a:xfrm>
          <a:prstGeom prst="rect">
            <a:avLst/>
          </a:prstGeom>
          <a:ln>
            <a:noFill/>
          </a:ln>
        </p:spPr>
      </p:pic>
      <p:sp>
        <p:nvSpPr>
          <p:cNvPr id="277" name="CustomShape 4"/>
          <p:cNvSpPr/>
          <p:nvPr/>
        </p:nvSpPr>
        <p:spPr>
          <a:xfrm>
            <a:off x="683640" y="5589360"/>
            <a:ext cx="2016000" cy="332280"/>
          </a:xfrm>
          <a:prstGeom prst="rect">
            <a:avLst/>
          </a:prstGeom>
          <a:noFill/>
          <a:ln>
            <a:noFill/>
          </a:ln>
        </p:spPr>
        <p:style>
          <a:lnRef idx="0"/>
          <a:fillRef idx="0"/>
          <a:effectRef idx="0"/>
          <a:fontRef idx="minor"/>
        </p:style>
        <p:txBody>
          <a:bodyPr lIns="90000" rIns="90000" tIns="45000" bIns="45000"/>
          <a:p>
            <a:pPr algn="ctr">
              <a:lnSpc>
                <a:spcPct val="100000"/>
              </a:lnSpc>
            </a:pPr>
            <a:r>
              <a:rPr b="1" lang="it-IT" sz="1600" spc="-1" strike="noStrike">
                <a:solidFill>
                  <a:srgbClr val="000000"/>
                </a:solidFill>
                <a:uFill>
                  <a:solidFill>
                    <a:srgbClr val="ffffff"/>
                  </a:solidFill>
                </a:uFill>
                <a:latin typeface="Calibri"/>
                <a:ea typeface="SimSun"/>
              </a:rPr>
              <a:t>29/04/2016</a:t>
            </a:r>
            <a:endParaRPr lang="it-IT"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1" name="CustomShape 1"/>
          <p:cNvSpPr/>
          <p:nvPr/>
        </p:nvSpPr>
        <p:spPr>
          <a:xfrm>
            <a:off x="2971800" y="6243480"/>
            <a:ext cx="3349440" cy="453960"/>
          </a:xfrm>
          <a:prstGeom prst="rect">
            <a:avLst/>
          </a:prstGeom>
          <a:noFill/>
          <a:ln>
            <a:noFill/>
          </a:ln>
        </p:spPr>
        <p:style>
          <a:lnRef idx="0"/>
          <a:fillRef idx="0"/>
          <a:effectRef idx="0"/>
          <a:fontRef idx="minor"/>
        </p:style>
        <p:txBody>
          <a:bodyPr lIns="90000" rIns="90000" tIns="46800" bIns="46800" anchor="b"/>
          <a:p>
            <a:pPr algn="ctr">
              <a:lnSpc>
                <a:spcPct val="100000"/>
              </a:lnSpc>
            </a:pPr>
            <a:r>
              <a:rPr b="1" lang="it-IT" sz="1000" spc="-1" strike="noStrike">
                <a:solidFill>
                  <a:srgbClr val="000066"/>
                </a:solidFill>
                <a:uFill>
                  <a:solidFill>
                    <a:srgbClr val="ffffff"/>
                  </a:solidFill>
                </a:uFill>
                <a:latin typeface="Times New Roman"/>
                <a:ea typeface="SimSun"/>
              </a:rPr>
              <a:t>Sistema Bibliotecario di Ateneo | Università di Padova</a:t>
            </a:r>
            <a:endParaRPr lang="it-IT" sz="1800" spc="-1" strike="noStrike">
              <a:solidFill>
                <a:srgbClr val="000000"/>
              </a:solidFill>
              <a:uFill>
                <a:solidFill>
                  <a:srgbClr val="ffffff"/>
                </a:solidFill>
              </a:uFill>
              <a:latin typeface="Arial"/>
            </a:endParaRPr>
          </a:p>
        </p:txBody>
      </p:sp>
      <p:sp>
        <p:nvSpPr>
          <p:cNvPr id="312" name="CustomShape 2"/>
          <p:cNvSpPr/>
          <p:nvPr/>
        </p:nvSpPr>
        <p:spPr>
          <a:xfrm>
            <a:off x="683640" y="260640"/>
            <a:ext cx="7846920" cy="454680"/>
          </a:xfrm>
          <a:prstGeom prst="rect">
            <a:avLst/>
          </a:prstGeom>
          <a:noFill/>
          <a:ln>
            <a:noFill/>
          </a:ln>
        </p:spPr>
        <p:style>
          <a:lnRef idx="0"/>
          <a:fillRef idx="0"/>
          <a:effectRef idx="0"/>
          <a:fontRef idx="minor"/>
        </p:style>
        <p:txBody>
          <a:bodyPr lIns="90000" rIns="90000" tIns="45000" bIns="45000"/>
          <a:p>
            <a:pPr>
              <a:lnSpc>
                <a:spcPct val="100000"/>
              </a:lnSpc>
            </a:pPr>
            <a:r>
              <a:rPr b="1" lang="it-IT" sz="2800" spc="-1" strike="noStrike">
                <a:solidFill>
                  <a:srgbClr val="000000"/>
                </a:solidFill>
                <a:uFill>
                  <a:solidFill>
                    <a:srgbClr val="ffffff"/>
                  </a:solidFill>
                </a:uFill>
                <a:latin typeface="Calibri"/>
                <a:ea typeface="SimSun"/>
              </a:rPr>
              <a:t>Le banche dati di Economia</a:t>
            </a:r>
            <a:endParaRPr lang="it-IT" sz="1800" spc="-1" strike="noStrike">
              <a:solidFill>
                <a:srgbClr val="000000"/>
              </a:solidFill>
              <a:uFill>
                <a:solidFill>
                  <a:srgbClr val="ffffff"/>
                </a:solidFill>
              </a:uFill>
              <a:latin typeface="Arial"/>
            </a:endParaRPr>
          </a:p>
        </p:txBody>
      </p:sp>
      <p:pic>
        <p:nvPicPr>
          <p:cNvPr id="313" name="Immagine 1" descr=""/>
          <p:cNvPicPr/>
          <p:nvPr/>
        </p:nvPicPr>
        <p:blipFill>
          <a:blip r:embed="rId1"/>
          <a:stretch/>
        </p:blipFill>
        <p:spPr>
          <a:xfrm>
            <a:off x="611640" y="1556640"/>
            <a:ext cx="7798680" cy="410256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4" name="CustomShape 1"/>
          <p:cNvSpPr/>
          <p:nvPr/>
        </p:nvSpPr>
        <p:spPr>
          <a:xfrm>
            <a:off x="2971800" y="6243480"/>
            <a:ext cx="3349440" cy="453960"/>
          </a:xfrm>
          <a:prstGeom prst="rect">
            <a:avLst/>
          </a:prstGeom>
          <a:noFill/>
          <a:ln>
            <a:noFill/>
          </a:ln>
        </p:spPr>
        <p:style>
          <a:lnRef idx="0"/>
          <a:fillRef idx="0"/>
          <a:effectRef idx="0"/>
          <a:fontRef idx="minor"/>
        </p:style>
        <p:txBody>
          <a:bodyPr lIns="90000" rIns="90000" tIns="46800" bIns="46800" anchor="b"/>
          <a:p>
            <a:pPr algn="ctr">
              <a:lnSpc>
                <a:spcPct val="100000"/>
              </a:lnSpc>
            </a:pPr>
            <a:r>
              <a:rPr b="1" lang="it-IT" sz="1000" spc="-1" strike="noStrike">
                <a:solidFill>
                  <a:srgbClr val="000066"/>
                </a:solidFill>
                <a:uFill>
                  <a:solidFill>
                    <a:srgbClr val="ffffff"/>
                  </a:solidFill>
                </a:uFill>
                <a:latin typeface="Times New Roman"/>
                <a:ea typeface="SimSun"/>
              </a:rPr>
              <a:t>Sistema Bibliotecario di Ateneo | Università di Padova</a:t>
            </a:r>
            <a:endParaRPr lang="it-IT" sz="1800" spc="-1" strike="noStrike">
              <a:solidFill>
                <a:srgbClr val="000000"/>
              </a:solidFill>
              <a:uFill>
                <a:solidFill>
                  <a:srgbClr val="ffffff"/>
                </a:solidFill>
              </a:uFill>
              <a:latin typeface="Arial"/>
            </a:endParaRPr>
          </a:p>
        </p:txBody>
      </p:sp>
      <p:sp>
        <p:nvSpPr>
          <p:cNvPr id="315" name="CustomShape 2"/>
          <p:cNvSpPr/>
          <p:nvPr/>
        </p:nvSpPr>
        <p:spPr>
          <a:xfrm>
            <a:off x="506880" y="1628640"/>
            <a:ext cx="8279280" cy="3593520"/>
          </a:xfrm>
          <a:prstGeom prst="rect">
            <a:avLst/>
          </a:prstGeom>
          <a:noFill/>
          <a:ln>
            <a:noFill/>
          </a:ln>
        </p:spPr>
        <p:style>
          <a:lnRef idx="0"/>
          <a:fillRef idx="0"/>
          <a:effectRef idx="0"/>
          <a:fontRef idx="minor"/>
        </p:style>
        <p:txBody>
          <a:bodyPr lIns="90000" rIns="90000" tIns="45000" bIns="45000"/>
          <a:p>
            <a:pPr algn="just">
              <a:lnSpc>
                <a:spcPct val="100000"/>
              </a:lnSpc>
            </a:pPr>
            <a:r>
              <a:rPr lang="it-IT" sz="2400" spc="-1" strike="noStrike">
                <a:solidFill>
                  <a:srgbClr val="c00000"/>
                </a:solidFill>
                <a:uFill>
                  <a:solidFill>
                    <a:srgbClr val="ffffff"/>
                  </a:solidFill>
                </a:uFill>
                <a:latin typeface="Calibri"/>
                <a:ea typeface="SimSun"/>
              </a:rPr>
              <a:t>Da questa </a:t>
            </a:r>
            <a:r>
              <a:rPr lang="it-IT" sz="2400" spc="-1" strike="noStrike" u="sng">
                <a:solidFill>
                  <a:srgbClr val="0000ff"/>
                </a:solidFill>
                <a:uFill>
                  <a:solidFill>
                    <a:srgbClr val="ffffff"/>
                  </a:solidFill>
                </a:uFill>
                <a:latin typeface="Calibri"/>
                <a:ea typeface="SimSun"/>
                <a:hlinkClick r:id="rId1"/>
              </a:rPr>
              <a:t>interfaccia </a:t>
            </a:r>
            <a:r>
              <a:rPr lang="it-IT" sz="2400" spc="-1" strike="noStrike">
                <a:solidFill>
                  <a:srgbClr val="c00000"/>
                </a:solidFill>
                <a:uFill>
                  <a:solidFill>
                    <a:srgbClr val="ffffff"/>
                  </a:solidFill>
                </a:uFill>
                <a:latin typeface="Calibri"/>
                <a:ea typeface="SimSun"/>
              </a:rPr>
              <a:t>puoi accedere alle principali Banche dati specialistiche per l’Economia o multidisciplinari.</a:t>
            </a: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a:p>
            <a:pPr algn="just">
              <a:lnSpc>
                <a:spcPct val="100000"/>
              </a:lnSpc>
            </a:pPr>
            <a:r>
              <a:rPr lang="it-IT" sz="2400" spc="-1" strike="noStrike">
                <a:solidFill>
                  <a:srgbClr val="000000"/>
                </a:solidFill>
                <a:uFill>
                  <a:solidFill>
                    <a:srgbClr val="ffffff"/>
                  </a:solidFill>
                </a:uFill>
                <a:latin typeface="Calibri"/>
                <a:ea typeface="SimSun"/>
              </a:rPr>
              <a:t>Vediamo ora una delle più utilizzate:</a:t>
            </a: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a:p>
            <a:pPr marL="343080" indent="-341280" algn="just">
              <a:lnSpc>
                <a:spcPct val="100000"/>
              </a:lnSpc>
              <a:buClr>
                <a:srgbClr val="000000"/>
              </a:buClr>
              <a:buFont typeface="Arial"/>
              <a:buChar char="•"/>
            </a:pPr>
            <a:r>
              <a:rPr b="1" lang="it-IT" sz="2200" spc="-1" strike="noStrike" u="sng">
                <a:solidFill>
                  <a:srgbClr val="0000ff"/>
                </a:solidFill>
                <a:uFill>
                  <a:solidFill>
                    <a:srgbClr val="ffffff"/>
                  </a:solidFill>
                </a:uFill>
                <a:latin typeface="Calibri"/>
                <a:ea typeface="SimSun"/>
                <a:hlinkClick r:id="rId2"/>
              </a:rPr>
              <a:t>Business Source Premier</a:t>
            </a:r>
            <a:r>
              <a:rPr lang="it-IT" sz="2200" spc="-1" strike="noStrike" u="sng">
                <a:solidFill>
                  <a:srgbClr val="0000ff"/>
                </a:solidFill>
                <a:uFill>
                  <a:solidFill>
                    <a:srgbClr val="ffffff"/>
                  </a:solidFill>
                </a:uFill>
                <a:latin typeface="Calibri"/>
                <a:ea typeface="SimSun"/>
                <a:hlinkClick r:id="rId3"/>
              </a:rPr>
              <a:t> </a:t>
            </a:r>
            <a:r>
              <a:rPr lang="it-IT" sz="2200" spc="-1" strike="noStrike">
                <a:solidFill>
                  <a:srgbClr val="000000"/>
                </a:solidFill>
                <a:uFill>
                  <a:solidFill>
                    <a:srgbClr val="ffffff"/>
                  </a:solidFill>
                </a:uFill>
                <a:latin typeface="Calibri"/>
                <a:ea typeface="SimSun"/>
              </a:rPr>
              <a:t>è una banca dati mista di full-text e citazioni che copre argomenti di management, finanza, contabilità, amministrazione, economia internazionale, ecc. </a:t>
            </a:r>
            <a:endParaRPr lang="it-IT" sz="1800" spc="-1" strike="noStrike">
              <a:solidFill>
                <a:srgbClr val="000000"/>
              </a:solidFill>
              <a:uFill>
                <a:solidFill>
                  <a:srgbClr val="ffffff"/>
                </a:solidFill>
              </a:uFill>
              <a:latin typeface="Arial"/>
            </a:endParaRPr>
          </a:p>
          <a:p>
            <a:pPr marL="343080" indent="-341280" algn="just">
              <a:lnSpc>
                <a:spcPct val="100000"/>
              </a:lnSpc>
            </a:pPr>
            <a:r>
              <a:rPr lang="it-IT" sz="2200" spc="-1" strike="noStrike">
                <a:solidFill>
                  <a:srgbClr val="000000"/>
                </a:solidFill>
                <a:uFill>
                  <a:solidFill>
                    <a:srgbClr val="ffffff"/>
                  </a:solidFill>
                </a:uFill>
                <a:latin typeface="Calibri"/>
                <a:ea typeface="SimSun"/>
              </a:rPr>
              <a:t>	</a:t>
            </a:r>
            <a:r>
              <a:rPr lang="it-IT" sz="2200" spc="-1" strike="noStrike">
                <a:solidFill>
                  <a:srgbClr val="000000"/>
                </a:solidFill>
                <a:uFill>
                  <a:solidFill>
                    <a:srgbClr val="ffffff"/>
                  </a:solidFill>
                </a:uFill>
                <a:latin typeface="Calibri"/>
                <a:ea typeface="SimSun"/>
              </a:rPr>
              <a:t>Gli articoli in full-text, pubblicati su riviste accademiche e di business, possono essere in HTML o in PDF. </a:t>
            </a:r>
            <a:endParaRPr lang="it-IT" sz="1800" spc="-1" strike="noStrike">
              <a:solidFill>
                <a:srgbClr val="000000"/>
              </a:solidFill>
              <a:uFill>
                <a:solidFill>
                  <a:srgbClr val="ffffff"/>
                </a:solidFill>
              </a:uFill>
              <a:latin typeface="Arial"/>
            </a:endParaRPr>
          </a:p>
        </p:txBody>
      </p:sp>
      <p:sp>
        <p:nvSpPr>
          <p:cNvPr id="316" name="CustomShape 3"/>
          <p:cNvSpPr/>
          <p:nvPr/>
        </p:nvSpPr>
        <p:spPr>
          <a:xfrm>
            <a:off x="827640" y="260640"/>
            <a:ext cx="5616000" cy="516600"/>
          </a:xfrm>
          <a:prstGeom prst="rect">
            <a:avLst/>
          </a:prstGeom>
          <a:noFill/>
          <a:ln>
            <a:noFill/>
          </a:ln>
        </p:spPr>
        <p:style>
          <a:lnRef idx="0"/>
          <a:fillRef idx="0"/>
          <a:effectRef idx="0"/>
          <a:fontRef idx="minor"/>
        </p:style>
        <p:txBody>
          <a:bodyPr lIns="90000" rIns="90000" tIns="45000" bIns="45000"/>
          <a:p>
            <a:pPr>
              <a:lnSpc>
                <a:spcPct val="100000"/>
              </a:lnSpc>
            </a:pPr>
            <a:r>
              <a:rPr b="1" lang="it-IT" sz="2800" spc="-1" strike="noStrike">
                <a:solidFill>
                  <a:srgbClr val="000000"/>
                </a:solidFill>
                <a:uFill>
                  <a:solidFill>
                    <a:srgbClr val="ffffff"/>
                  </a:solidFill>
                </a:uFill>
                <a:latin typeface="Calibri"/>
                <a:ea typeface="SimSun"/>
              </a:rPr>
              <a:t>Le banche dati di Economia</a:t>
            </a:r>
            <a:endParaRPr lang="it-IT" sz="1800" spc="-1" strike="noStrike">
              <a:solidFill>
                <a:srgbClr val="000000"/>
              </a:solidFill>
              <a:uFill>
                <a:solidFill>
                  <a:srgbClr val="ffffff"/>
                </a:solidFill>
              </a:uFill>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7" name="CustomShape 1"/>
          <p:cNvSpPr/>
          <p:nvPr/>
        </p:nvSpPr>
        <p:spPr>
          <a:xfrm>
            <a:off x="2971800" y="6243480"/>
            <a:ext cx="3349440" cy="453960"/>
          </a:xfrm>
          <a:prstGeom prst="rect">
            <a:avLst/>
          </a:prstGeom>
          <a:noFill/>
          <a:ln>
            <a:noFill/>
          </a:ln>
        </p:spPr>
        <p:style>
          <a:lnRef idx="0"/>
          <a:fillRef idx="0"/>
          <a:effectRef idx="0"/>
          <a:fontRef idx="minor"/>
        </p:style>
        <p:txBody>
          <a:bodyPr lIns="90000" rIns="90000" tIns="46800" bIns="46800" anchor="b"/>
          <a:p>
            <a:pPr algn="ctr">
              <a:lnSpc>
                <a:spcPct val="100000"/>
              </a:lnSpc>
            </a:pPr>
            <a:r>
              <a:rPr b="1" lang="it-IT" sz="1000" spc="-1" strike="noStrike">
                <a:solidFill>
                  <a:srgbClr val="000066"/>
                </a:solidFill>
                <a:uFill>
                  <a:solidFill>
                    <a:srgbClr val="ffffff"/>
                  </a:solidFill>
                </a:uFill>
                <a:latin typeface="Times New Roman"/>
                <a:ea typeface="SimSun"/>
              </a:rPr>
              <a:t>Sistema Bibliotecario di Ateneo | Università di Padova</a:t>
            </a:r>
            <a:endParaRPr lang="it-IT" sz="1800" spc="-1" strike="noStrike">
              <a:solidFill>
                <a:srgbClr val="000000"/>
              </a:solidFill>
              <a:uFill>
                <a:solidFill>
                  <a:srgbClr val="ffffff"/>
                </a:solidFill>
              </a:uFill>
              <a:latin typeface="Arial"/>
            </a:endParaRPr>
          </a:p>
        </p:txBody>
      </p:sp>
      <p:sp>
        <p:nvSpPr>
          <p:cNvPr id="318" name="CustomShape 2"/>
          <p:cNvSpPr/>
          <p:nvPr/>
        </p:nvSpPr>
        <p:spPr>
          <a:xfrm>
            <a:off x="537840" y="1442160"/>
            <a:ext cx="7990920" cy="4143960"/>
          </a:xfrm>
          <a:prstGeom prst="rect">
            <a:avLst/>
          </a:prstGeom>
          <a:noFill/>
          <a:ln>
            <a:noFill/>
          </a:ln>
        </p:spPr>
        <p:style>
          <a:lnRef idx="0"/>
          <a:fillRef idx="0"/>
          <a:effectRef idx="0"/>
          <a:fontRef idx="minor"/>
        </p:style>
        <p:txBody>
          <a:bodyPr lIns="90000" rIns="90000" tIns="45000" bIns="45000"/>
          <a:p>
            <a:pPr algn="just">
              <a:lnSpc>
                <a:spcPct val="100000"/>
              </a:lnSpc>
            </a:pPr>
            <a:r>
              <a:rPr lang="it-IT" sz="2400" spc="-1" strike="noStrike">
                <a:solidFill>
                  <a:srgbClr val="c00000"/>
                </a:solidFill>
                <a:uFill>
                  <a:solidFill>
                    <a:srgbClr val="ffffff"/>
                  </a:solidFill>
                </a:uFill>
                <a:latin typeface="Calibri"/>
                <a:ea typeface="SimSun"/>
              </a:rPr>
              <a:t>Un’altra banca dati molto utilizzata e interrogabile assieme a Business Source Premier è</a:t>
            </a: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a:p>
            <a:pPr algn="just">
              <a:lnSpc>
                <a:spcPct val="100000"/>
              </a:lnSpc>
            </a:pPr>
            <a:r>
              <a:rPr b="1" lang="it-IT" sz="2000" spc="-1" strike="noStrike" u="sng">
                <a:solidFill>
                  <a:srgbClr val="0000ff"/>
                </a:solidFill>
                <a:uFill>
                  <a:solidFill>
                    <a:srgbClr val="ffffff"/>
                  </a:solidFill>
                </a:uFill>
                <a:latin typeface="Calibri"/>
                <a:ea typeface="SimSun"/>
                <a:hlinkClick r:id="rId1"/>
              </a:rPr>
              <a:t>ECONLIT</a:t>
            </a:r>
            <a:r>
              <a:rPr lang="it-IT" sz="2000" spc="-1" strike="noStrike">
                <a:solidFill>
                  <a:srgbClr val="000000"/>
                </a:solidFill>
                <a:uFill>
                  <a:solidFill>
                    <a:srgbClr val="ffffff"/>
                  </a:solidFill>
                </a:uFill>
                <a:latin typeface="Calibri"/>
                <a:ea typeface="SimSun"/>
              </a:rPr>
              <a:t>:</a:t>
            </a:r>
            <a:r>
              <a:rPr b="1" lang="it-IT" sz="2000" spc="-1" strike="noStrike">
                <a:solidFill>
                  <a:srgbClr val="000000"/>
                </a:solidFill>
                <a:uFill>
                  <a:solidFill>
                    <a:srgbClr val="ffffff"/>
                  </a:solidFill>
                </a:uFill>
                <a:latin typeface="Calibri"/>
                <a:ea typeface="SimSun"/>
              </a:rPr>
              <a:t> </a:t>
            </a:r>
            <a:r>
              <a:rPr lang="it-IT" sz="2000" spc="-1" strike="noStrike">
                <a:solidFill>
                  <a:srgbClr val="000000"/>
                </a:solidFill>
                <a:uFill>
                  <a:solidFill>
                    <a:srgbClr val="ffffff"/>
                  </a:solidFill>
                </a:uFill>
                <a:latin typeface="Calibri"/>
                <a:ea typeface="SimSun"/>
              </a:rPr>
              <a:t>banca dati di citazioni bibliografiche e abstract riferiti alla letteratura internazionale di scienze economiche.  Corrisponde al </a:t>
            </a:r>
            <a:r>
              <a:rPr i="1" lang="it-IT" sz="2000" spc="-1" strike="noStrike">
                <a:solidFill>
                  <a:srgbClr val="000000"/>
                </a:solidFill>
                <a:uFill>
                  <a:solidFill>
                    <a:srgbClr val="ffffff"/>
                  </a:solidFill>
                </a:uFill>
                <a:latin typeface="Calibri"/>
                <a:ea typeface="SimSun"/>
              </a:rPr>
              <a:t>Journal of Economic Literature </a:t>
            </a:r>
            <a:r>
              <a:rPr lang="it-IT" sz="2000" spc="-1" strike="noStrike">
                <a:solidFill>
                  <a:srgbClr val="000000"/>
                </a:solidFill>
                <a:uFill>
                  <a:solidFill>
                    <a:srgbClr val="ffffff"/>
                  </a:solidFill>
                </a:uFill>
                <a:latin typeface="Calibri"/>
                <a:ea typeface="SimSun"/>
              </a:rPr>
              <a:t>e all'</a:t>
            </a:r>
            <a:r>
              <a:rPr i="1" lang="it-IT" sz="2000" spc="-1" strike="noStrike">
                <a:solidFill>
                  <a:srgbClr val="000000"/>
                </a:solidFill>
                <a:uFill>
                  <a:solidFill>
                    <a:srgbClr val="ffffff"/>
                  </a:solidFill>
                </a:uFill>
                <a:latin typeface="Calibri"/>
                <a:ea typeface="SimSun"/>
              </a:rPr>
              <a:t>Index of Economic Articles</a:t>
            </a:r>
            <a:r>
              <a:rPr lang="it-IT" sz="2000" spc="-1" strike="noStrike">
                <a:solidFill>
                  <a:srgbClr val="000000"/>
                </a:solidFill>
                <a:uFill>
                  <a:solidFill>
                    <a:srgbClr val="ffffff"/>
                  </a:solidFill>
                </a:uFill>
                <a:latin typeface="Calibri"/>
                <a:ea typeface="SimSun"/>
              </a:rPr>
              <a:t>. Il materiale indicizzato comprende articoli di periodici, ebooks, atti di convegni e si riferisce a tutti gli aspetti dell'economia: teoria e storia economica, teoria monetaria e istituzioni finanziarie, economia del lavoro, economia internazionale, nazionale e regionale. </a:t>
            </a:r>
            <a:endParaRPr lang="it-IT" sz="1800" spc="-1" strike="noStrike">
              <a:solidFill>
                <a:srgbClr val="000000"/>
              </a:solidFill>
              <a:uFill>
                <a:solidFill>
                  <a:srgbClr val="ffffff"/>
                </a:solidFill>
              </a:uFill>
              <a:latin typeface="Arial"/>
            </a:endParaRPr>
          </a:p>
          <a:p>
            <a:pPr algn="just">
              <a:lnSpc>
                <a:spcPct val="100000"/>
              </a:lnSpc>
            </a:pPr>
            <a:r>
              <a:rPr lang="it-IT" sz="2000" spc="-1" strike="noStrike">
                <a:solidFill>
                  <a:srgbClr val="000000"/>
                </a:solidFill>
                <a:uFill>
                  <a:solidFill>
                    <a:srgbClr val="ffffff"/>
                  </a:solidFill>
                </a:uFill>
                <a:latin typeface="Calibri"/>
                <a:ea typeface="SimSun"/>
              </a:rPr>
              <a:t>E' incluso il testo completo delle recensioni pubblicate dal 1994 sul </a:t>
            </a:r>
            <a:r>
              <a:rPr i="1" lang="it-IT" sz="2000" spc="-1" strike="noStrike">
                <a:solidFill>
                  <a:srgbClr val="000000"/>
                </a:solidFill>
                <a:uFill>
                  <a:solidFill>
                    <a:srgbClr val="ffffff"/>
                  </a:solidFill>
                </a:uFill>
                <a:latin typeface="Calibri"/>
                <a:ea typeface="SimSun"/>
              </a:rPr>
              <a:t>Journal of Economic Literature.</a:t>
            </a:r>
            <a:endParaRPr lang="it-IT" sz="1800" spc="-1" strike="noStrike">
              <a:solidFill>
                <a:srgbClr val="000000"/>
              </a:solidFill>
              <a:uFill>
                <a:solidFill>
                  <a:srgbClr val="ffffff"/>
                </a:solidFill>
              </a:uFill>
              <a:latin typeface="Arial"/>
            </a:endParaRPr>
          </a:p>
          <a:p>
            <a:pPr algn="just">
              <a:lnSpc>
                <a:spcPct val="100000"/>
              </a:lnSpc>
            </a:pPr>
            <a:r>
              <a:rPr lang="it-IT" sz="1800" spc="-1" strike="noStrike">
                <a:solidFill>
                  <a:srgbClr val="000000"/>
                </a:solidFill>
                <a:uFill>
                  <a:solidFill>
                    <a:srgbClr val="ffffff"/>
                  </a:solidFill>
                </a:uFill>
                <a:latin typeface="Calibri"/>
                <a:ea typeface="SimSun"/>
              </a:rPr>
              <a:t> </a:t>
            </a:r>
            <a:endParaRPr lang="it-IT" sz="1800" spc="-1" strike="noStrike">
              <a:solidFill>
                <a:srgbClr val="000000"/>
              </a:solidFill>
              <a:uFill>
                <a:solidFill>
                  <a:srgbClr val="ffffff"/>
                </a:solidFill>
              </a:uFill>
              <a:latin typeface="Arial"/>
            </a:endParaRPr>
          </a:p>
        </p:txBody>
      </p:sp>
      <p:sp>
        <p:nvSpPr>
          <p:cNvPr id="319" name="CustomShape 3"/>
          <p:cNvSpPr/>
          <p:nvPr/>
        </p:nvSpPr>
        <p:spPr>
          <a:xfrm>
            <a:off x="755640" y="188640"/>
            <a:ext cx="4966560" cy="454680"/>
          </a:xfrm>
          <a:prstGeom prst="rect">
            <a:avLst/>
          </a:prstGeom>
          <a:noFill/>
          <a:ln>
            <a:noFill/>
          </a:ln>
        </p:spPr>
        <p:style>
          <a:lnRef idx="0"/>
          <a:fillRef idx="0"/>
          <a:effectRef idx="0"/>
          <a:fontRef idx="minor"/>
        </p:style>
        <p:txBody>
          <a:bodyPr lIns="90000" rIns="90000" tIns="45000" bIns="45000"/>
          <a:p>
            <a:pPr>
              <a:lnSpc>
                <a:spcPct val="100000"/>
              </a:lnSpc>
            </a:pPr>
            <a:r>
              <a:rPr b="1" lang="it-IT" sz="2800" spc="-1" strike="noStrike">
                <a:solidFill>
                  <a:srgbClr val="000000"/>
                </a:solidFill>
                <a:uFill>
                  <a:solidFill>
                    <a:srgbClr val="ffffff"/>
                  </a:solidFill>
                </a:uFill>
                <a:latin typeface="Calibri"/>
                <a:ea typeface="SimSun"/>
              </a:rPr>
              <a:t>Econlit</a:t>
            </a:r>
            <a:endParaRPr lang="it-IT" sz="1800" spc="-1" strike="noStrike">
              <a:solidFill>
                <a:srgbClr val="000000"/>
              </a:solidFill>
              <a:uFill>
                <a:solidFill>
                  <a:srgbClr val="ffffff"/>
                </a:solidFill>
              </a:uFill>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0" name="CustomShape 1"/>
          <p:cNvSpPr/>
          <p:nvPr/>
        </p:nvSpPr>
        <p:spPr>
          <a:xfrm>
            <a:off x="2971800" y="6243480"/>
            <a:ext cx="3349440" cy="453960"/>
          </a:xfrm>
          <a:prstGeom prst="rect">
            <a:avLst/>
          </a:prstGeom>
          <a:noFill/>
          <a:ln>
            <a:noFill/>
          </a:ln>
        </p:spPr>
        <p:style>
          <a:lnRef idx="0"/>
          <a:fillRef idx="0"/>
          <a:effectRef idx="0"/>
          <a:fontRef idx="minor"/>
        </p:style>
        <p:txBody>
          <a:bodyPr lIns="90000" rIns="90000" tIns="46800" bIns="46800" anchor="b"/>
          <a:p>
            <a:pPr algn="ctr">
              <a:lnSpc>
                <a:spcPct val="100000"/>
              </a:lnSpc>
            </a:pPr>
            <a:r>
              <a:rPr b="1" lang="it-IT" sz="1000" spc="-1" strike="noStrike">
                <a:solidFill>
                  <a:srgbClr val="000066"/>
                </a:solidFill>
                <a:uFill>
                  <a:solidFill>
                    <a:srgbClr val="ffffff"/>
                  </a:solidFill>
                </a:uFill>
                <a:latin typeface="Times New Roman"/>
                <a:ea typeface="SimSun"/>
              </a:rPr>
              <a:t>Sistema Bibliotecario di Ateneo | Università di Padova</a:t>
            </a:r>
            <a:endParaRPr lang="it-IT" sz="1800" spc="-1" strike="noStrike">
              <a:solidFill>
                <a:srgbClr val="000000"/>
              </a:solidFill>
              <a:uFill>
                <a:solidFill>
                  <a:srgbClr val="ffffff"/>
                </a:solidFill>
              </a:uFill>
              <a:latin typeface="Arial"/>
            </a:endParaRPr>
          </a:p>
        </p:txBody>
      </p:sp>
      <p:sp>
        <p:nvSpPr>
          <p:cNvPr id="321" name="CustomShape 2"/>
          <p:cNvSpPr/>
          <p:nvPr/>
        </p:nvSpPr>
        <p:spPr>
          <a:xfrm>
            <a:off x="376200" y="1257480"/>
            <a:ext cx="8279280" cy="4937040"/>
          </a:xfrm>
          <a:prstGeom prst="rect">
            <a:avLst/>
          </a:prstGeom>
          <a:noFill/>
          <a:ln>
            <a:noFill/>
          </a:ln>
        </p:spPr>
        <p:style>
          <a:lnRef idx="0"/>
          <a:fillRef idx="0"/>
          <a:effectRef idx="0"/>
          <a:fontRef idx="minor"/>
        </p:style>
        <p:txBody>
          <a:bodyPr lIns="90000" rIns="90000" tIns="45000" bIns="45000"/>
          <a:p>
            <a:pPr algn="just">
              <a:lnSpc>
                <a:spcPct val="100000"/>
              </a:lnSpc>
            </a:pPr>
            <a:r>
              <a:rPr b="1" lang="it-IT" sz="2000" spc="-1" strike="noStrike" u="sng">
                <a:solidFill>
                  <a:srgbClr val="0000ff"/>
                </a:solidFill>
                <a:uFill>
                  <a:solidFill>
                    <a:srgbClr val="ffffff"/>
                  </a:solidFill>
                </a:uFill>
                <a:latin typeface="Calibri"/>
                <a:ea typeface="SimSun"/>
                <a:hlinkClick r:id="rId1"/>
              </a:rPr>
              <a:t>ESSPER </a:t>
            </a:r>
            <a:r>
              <a:rPr lang="it-IT" sz="2000" spc="-1" strike="noStrike">
                <a:solidFill>
                  <a:srgbClr val="000000"/>
                </a:solidFill>
                <a:uFill>
                  <a:solidFill>
                    <a:srgbClr val="ffffff"/>
                  </a:solidFill>
                </a:uFill>
                <a:latin typeface="Calibri"/>
                <a:ea typeface="SimSun"/>
              </a:rPr>
              <a:t>è una</a:t>
            </a:r>
            <a:r>
              <a:rPr b="1" lang="it-IT" sz="2000" spc="-1" strike="noStrike">
                <a:solidFill>
                  <a:srgbClr val="000000"/>
                </a:solidFill>
                <a:uFill>
                  <a:solidFill>
                    <a:srgbClr val="ffffff"/>
                  </a:solidFill>
                </a:uFill>
                <a:latin typeface="Calibri"/>
                <a:ea typeface="SimSun"/>
              </a:rPr>
              <a:t> </a:t>
            </a:r>
            <a:r>
              <a:rPr lang="it-IT" sz="2000" spc="-1" strike="noStrike">
                <a:solidFill>
                  <a:srgbClr val="000000"/>
                </a:solidFill>
                <a:uFill>
                  <a:solidFill>
                    <a:srgbClr val="ffffff"/>
                  </a:solidFill>
                </a:uFill>
                <a:latin typeface="Calibri"/>
                <a:ea typeface="SimSun"/>
              </a:rPr>
              <a:t>banca dati di articoli pubblicati su </a:t>
            </a:r>
            <a:r>
              <a:rPr lang="it-IT" sz="2000" spc="-1" strike="noStrike">
                <a:solidFill>
                  <a:srgbClr val="c00000"/>
                </a:solidFill>
                <a:uFill>
                  <a:solidFill>
                    <a:srgbClr val="ffffff"/>
                  </a:solidFill>
                </a:uFill>
                <a:latin typeface="Calibri"/>
                <a:ea typeface="SimSun"/>
              </a:rPr>
              <a:t>riviste italiane </a:t>
            </a:r>
            <a:r>
              <a:rPr lang="it-IT" sz="2000" spc="-1" strike="noStrike">
                <a:solidFill>
                  <a:srgbClr val="000000"/>
                </a:solidFill>
                <a:uFill>
                  <a:solidFill>
                    <a:srgbClr val="ffffff"/>
                  </a:solidFill>
                </a:uFill>
                <a:latin typeface="Calibri"/>
                <a:ea typeface="SimSun"/>
              </a:rPr>
              <a:t>di economia, di diritto e di scienze sociali.  In ESSPER è attivo il tasto AireGO per il collegamento alla rete di Ateneo.</a:t>
            </a: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a:p>
            <a:pPr algn="just">
              <a:lnSpc>
                <a:spcPct val="100000"/>
              </a:lnSpc>
            </a:pPr>
            <a:r>
              <a:rPr b="1" lang="it-IT" sz="2000" spc="-1" strike="noStrike" u="sng">
                <a:solidFill>
                  <a:srgbClr val="0000ff"/>
                </a:solidFill>
                <a:uFill>
                  <a:solidFill>
                    <a:srgbClr val="ffffff"/>
                  </a:solidFill>
                </a:uFill>
                <a:latin typeface="Calibri"/>
                <a:ea typeface="SimSun"/>
                <a:hlinkClick r:id="rId2"/>
              </a:rPr>
              <a:t>IL SOLE 24 ORE  </a:t>
            </a:r>
            <a:r>
              <a:rPr lang="it-IT" sz="2000" spc="-1" strike="noStrike">
                <a:solidFill>
                  <a:srgbClr val="000000"/>
                </a:solidFill>
                <a:uFill>
                  <a:solidFill>
                    <a:srgbClr val="ffffff"/>
                  </a:solidFill>
                </a:uFill>
                <a:latin typeface="Calibri"/>
                <a:ea typeface="SimSun"/>
              </a:rPr>
              <a:t>la piattaforma contiene l'archivio del quotidiano </a:t>
            </a:r>
            <a:r>
              <a:rPr i="1" lang="it-IT" sz="2000" spc="-1" strike="noStrike">
                <a:solidFill>
                  <a:srgbClr val="000000"/>
                </a:solidFill>
                <a:uFill>
                  <a:solidFill>
                    <a:srgbClr val="ffffff"/>
                  </a:solidFill>
                </a:uFill>
                <a:latin typeface="Calibri"/>
                <a:ea typeface="SimSun"/>
              </a:rPr>
              <a:t>I</a:t>
            </a:r>
            <a:r>
              <a:rPr lang="it-IT" sz="2000" spc="-1" strike="noStrike">
                <a:solidFill>
                  <a:srgbClr val="000000"/>
                </a:solidFill>
                <a:uFill>
                  <a:solidFill>
                    <a:srgbClr val="ffffff"/>
                  </a:solidFill>
                </a:uFill>
                <a:latin typeface="Calibri"/>
                <a:ea typeface="SimSun"/>
              </a:rPr>
              <a:t>l </a:t>
            </a:r>
            <a:r>
              <a:rPr i="1" lang="it-IT" sz="2000" spc="-1" strike="noStrike">
                <a:solidFill>
                  <a:srgbClr val="000000"/>
                </a:solidFill>
                <a:uFill>
                  <a:solidFill>
                    <a:srgbClr val="ffffff"/>
                  </a:solidFill>
                </a:uFill>
                <a:latin typeface="Calibri"/>
                <a:ea typeface="SimSun"/>
              </a:rPr>
              <a:t>Sole 24 Ore </a:t>
            </a:r>
            <a:r>
              <a:rPr lang="it-IT" sz="2000" spc="-1" strike="noStrike">
                <a:solidFill>
                  <a:srgbClr val="000000"/>
                </a:solidFill>
                <a:uFill>
                  <a:solidFill>
                    <a:srgbClr val="ffffff"/>
                  </a:solidFill>
                </a:uFill>
                <a:latin typeface="Calibri"/>
                <a:ea typeface="SimSun"/>
              </a:rPr>
              <a:t>a testo pieno (BIG Online) a partire dal 1984 fino al numero di ieri, oltre alle banche dati e alle riviste specializzate delle edizioni Sole 24 Ore.</a:t>
            </a: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a:p>
            <a:pPr algn="just">
              <a:lnSpc>
                <a:spcPct val="100000"/>
              </a:lnSpc>
            </a:pPr>
            <a:r>
              <a:rPr b="1" lang="it-IT" sz="2000" spc="-1" strike="noStrike" u="sng">
                <a:solidFill>
                  <a:srgbClr val="0000ff"/>
                </a:solidFill>
                <a:uFill>
                  <a:solidFill>
                    <a:srgbClr val="ffffff"/>
                  </a:solidFill>
                </a:uFill>
                <a:latin typeface="Calibri"/>
                <a:ea typeface="SimSun"/>
                <a:hlinkClick r:id="rId3"/>
              </a:rPr>
              <a:t>RIVISTEWEB</a:t>
            </a:r>
            <a:r>
              <a:rPr lang="it-IT" sz="2000" spc="-1" strike="noStrike">
                <a:solidFill>
                  <a:srgbClr val="000000"/>
                </a:solidFill>
                <a:uFill>
                  <a:solidFill>
                    <a:srgbClr val="ffffff"/>
                  </a:solidFill>
                </a:uFill>
                <a:latin typeface="Calibri"/>
                <a:ea typeface="SimSun"/>
              </a:rPr>
              <a:t>  la versione digitale delle riviste pubblicate dall’editore italiano Il Mulino, con una sezione dedicata esclusivamente alle scienze economiche.</a:t>
            </a: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a:p>
            <a:pPr algn="just">
              <a:lnSpc>
                <a:spcPct val="100000"/>
              </a:lnSpc>
            </a:pPr>
            <a:r>
              <a:rPr b="1" lang="it-IT" sz="2000" spc="-1" strike="noStrike" u="sng">
                <a:solidFill>
                  <a:srgbClr val="0000ff"/>
                </a:solidFill>
                <a:uFill>
                  <a:solidFill>
                    <a:srgbClr val="ffffff"/>
                  </a:solidFill>
                </a:uFill>
                <a:latin typeface="Calibri"/>
                <a:ea typeface="SimSun"/>
                <a:hlinkClick r:id="rId4"/>
              </a:rPr>
              <a:t>TORROSSA</a:t>
            </a:r>
            <a:r>
              <a:rPr lang="it-IT" sz="2000" spc="-1" strike="noStrike">
                <a:solidFill>
                  <a:srgbClr val="000000"/>
                </a:solidFill>
                <a:uFill>
                  <a:solidFill>
                    <a:srgbClr val="ffffff"/>
                  </a:solidFill>
                </a:uFill>
                <a:latin typeface="Calibri"/>
                <a:ea typeface="SimSun"/>
              </a:rPr>
              <a:t> la piattaforma full text di Casalini libri mette a disposizione più di 430.000 contenuti digitali, tra cui le riviste Franco Angeli in abbonamento. </a:t>
            </a: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a:p>
            <a:pPr algn="just">
              <a:lnSpc>
                <a:spcPct val="100000"/>
              </a:lnSpc>
            </a:pPr>
            <a:r>
              <a:rPr lang="it-IT" sz="2000" spc="-1" strike="noStrike">
                <a:solidFill>
                  <a:srgbClr val="000000"/>
                </a:solidFill>
                <a:uFill>
                  <a:solidFill>
                    <a:srgbClr val="ffffff"/>
                  </a:solidFill>
                </a:uFill>
                <a:latin typeface="Arial"/>
                <a:ea typeface="SimSun"/>
              </a:rPr>
              <a:t> </a:t>
            </a: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p:txBody>
      </p:sp>
      <p:sp>
        <p:nvSpPr>
          <p:cNvPr id="322" name="CustomShape 3"/>
          <p:cNvSpPr/>
          <p:nvPr/>
        </p:nvSpPr>
        <p:spPr>
          <a:xfrm>
            <a:off x="755640" y="188640"/>
            <a:ext cx="7702920" cy="454680"/>
          </a:xfrm>
          <a:prstGeom prst="rect">
            <a:avLst/>
          </a:prstGeom>
          <a:noFill/>
          <a:ln>
            <a:noFill/>
          </a:ln>
        </p:spPr>
        <p:style>
          <a:lnRef idx="0"/>
          <a:fillRef idx="0"/>
          <a:effectRef idx="0"/>
          <a:fontRef idx="minor"/>
        </p:style>
        <p:txBody>
          <a:bodyPr lIns="90000" rIns="90000" tIns="45000" bIns="45000"/>
          <a:p>
            <a:pPr>
              <a:lnSpc>
                <a:spcPct val="100000"/>
              </a:lnSpc>
            </a:pPr>
            <a:r>
              <a:rPr b="1" lang="it-IT" sz="2800" spc="-1" strike="noStrike">
                <a:solidFill>
                  <a:srgbClr val="000000"/>
                </a:solidFill>
                <a:uFill>
                  <a:solidFill>
                    <a:srgbClr val="ffffff"/>
                  </a:solidFill>
                </a:uFill>
                <a:latin typeface="Calibri"/>
                <a:ea typeface="SimSun"/>
              </a:rPr>
              <a:t>Banche dati italiane</a:t>
            </a:r>
            <a:endParaRPr lang="it-IT" sz="1800" spc="-1" strike="noStrike">
              <a:solidFill>
                <a:srgbClr val="000000"/>
              </a:solidFill>
              <a:uFill>
                <a:solidFill>
                  <a:srgbClr val="ffffff"/>
                </a:solidFill>
              </a:uFill>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3" name="CustomShape 1"/>
          <p:cNvSpPr/>
          <p:nvPr/>
        </p:nvSpPr>
        <p:spPr>
          <a:xfrm>
            <a:off x="2971800" y="6243480"/>
            <a:ext cx="3349440" cy="453960"/>
          </a:xfrm>
          <a:prstGeom prst="rect">
            <a:avLst/>
          </a:prstGeom>
          <a:noFill/>
          <a:ln>
            <a:noFill/>
          </a:ln>
        </p:spPr>
        <p:style>
          <a:lnRef idx="0"/>
          <a:fillRef idx="0"/>
          <a:effectRef idx="0"/>
          <a:fontRef idx="minor"/>
        </p:style>
        <p:txBody>
          <a:bodyPr lIns="90000" rIns="90000" tIns="46800" bIns="46800" anchor="b"/>
          <a:p>
            <a:pPr algn="ctr">
              <a:lnSpc>
                <a:spcPct val="100000"/>
              </a:lnSpc>
            </a:pPr>
            <a:r>
              <a:rPr b="1" lang="it-IT" sz="1000" spc="-1" strike="noStrike">
                <a:solidFill>
                  <a:srgbClr val="000066"/>
                </a:solidFill>
                <a:uFill>
                  <a:solidFill>
                    <a:srgbClr val="ffffff"/>
                  </a:solidFill>
                </a:uFill>
                <a:latin typeface="Times New Roman"/>
                <a:ea typeface="SimSun"/>
              </a:rPr>
              <a:t>Sistema Bibliotecario di Ateneo | Università di Padova</a:t>
            </a:r>
            <a:endParaRPr lang="it-IT" sz="1800" spc="-1" strike="noStrike">
              <a:solidFill>
                <a:srgbClr val="000000"/>
              </a:solidFill>
              <a:uFill>
                <a:solidFill>
                  <a:srgbClr val="ffffff"/>
                </a:solidFill>
              </a:uFill>
              <a:latin typeface="Arial"/>
            </a:endParaRPr>
          </a:p>
        </p:txBody>
      </p:sp>
      <p:sp>
        <p:nvSpPr>
          <p:cNvPr id="324" name="CustomShape 2"/>
          <p:cNvSpPr/>
          <p:nvPr/>
        </p:nvSpPr>
        <p:spPr>
          <a:xfrm>
            <a:off x="467640" y="1268640"/>
            <a:ext cx="8279280" cy="4967640"/>
          </a:xfrm>
          <a:prstGeom prst="rect">
            <a:avLst/>
          </a:prstGeom>
          <a:noFill/>
          <a:ln>
            <a:noFill/>
          </a:ln>
        </p:spPr>
        <p:style>
          <a:lnRef idx="0"/>
          <a:fillRef idx="0"/>
          <a:effectRef idx="0"/>
          <a:fontRef idx="minor"/>
        </p:style>
        <p:txBody>
          <a:bodyPr lIns="90000" rIns="90000" tIns="45000" bIns="45000"/>
          <a:p>
            <a:pPr algn="just">
              <a:lnSpc>
                <a:spcPct val="100000"/>
              </a:lnSpc>
            </a:pPr>
            <a:endParaRPr lang="it-IT" sz="1800" spc="-1" strike="noStrike">
              <a:solidFill>
                <a:srgbClr val="000000"/>
              </a:solidFill>
              <a:uFill>
                <a:solidFill>
                  <a:srgbClr val="ffffff"/>
                </a:solidFill>
              </a:uFill>
              <a:latin typeface="Arial"/>
            </a:endParaRPr>
          </a:p>
          <a:p>
            <a:pPr marL="343080" indent="-341280" algn="just">
              <a:lnSpc>
                <a:spcPct val="100000"/>
              </a:lnSpc>
              <a:buClr>
                <a:srgbClr val="000000"/>
              </a:buClr>
              <a:buFont typeface="Arial"/>
              <a:buChar char="•"/>
            </a:pPr>
            <a:r>
              <a:rPr b="1" lang="it-IT" sz="2000" spc="-1" strike="noStrike" u="sng">
                <a:solidFill>
                  <a:srgbClr val="0000ff"/>
                </a:solidFill>
                <a:uFill>
                  <a:solidFill>
                    <a:srgbClr val="ffffff"/>
                  </a:solidFill>
                </a:uFill>
                <a:latin typeface="Calibri"/>
                <a:ea typeface="SimSun"/>
                <a:hlinkClick r:id="rId1"/>
              </a:rPr>
              <a:t>JSTOR </a:t>
            </a:r>
            <a:r>
              <a:rPr b="1" lang="it-IT" sz="2000" spc="-1" strike="noStrike">
                <a:solidFill>
                  <a:srgbClr val="000000"/>
                </a:solidFill>
                <a:uFill>
                  <a:solidFill>
                    <a:srgbClr val="ffffff"/>
                  </a:solidFill>
                </a:uFill>
                <a:latin typeface="Calibri"/>
                <a:ea typeface="SimSun"/>
              </a:rPr>
              <a:t>(Journal Storage Projetc) </a:t>
            </a:r>
            <a:r>
              <a:rPr lang="it-IT" sz="2000" spc="-1" strike="noStrike">
                <a:solidFill>
                  <a:srgbClr val="000000"/>
                </a:solidFill>
                <a:uFill>
                  <a:solidFill>
                    <a:srgbClr val="ffffff"/>
                  </a:solidFill>
                </a:uFill>
                <a:latin typeface="Calibri"/>
                <a:ea typeface="SimSun"/>
              </a:rPr>
              <a:t>Banca dati full-text. E’ un progetto per la costituzione di archivi retrospettivi di riviste scientifiche e accademiche allo scopo di promuoverne l'accesso, la fruibilità e la conservazione su supporto digitale. Dà accesso al testo completo di periodici elettronici organizzati nelle collezioni tematiche: Arts &amp; Sciences I, Arts &amp; Sciences II, Business, Ecology &amp; Botany, General Science, Language &amp; Literature Collection.</a:t>
            </a: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a:p>
            <a:pPr marL="343080" indent="-341280" algn="just">
              <a:lnSpc>
                <a:spcPct val="100000"/>
              </a:lnSpc>
              <a:buClr>
                <a:srgbClr val="000000"/>
              </a:buClr>
              <a:buFont typeface="Arial"/>
              <a:buChar char="•"/>
            </a:pPr>
            <a:r>
              <a:rPr b="1" lang="it-IT" sz="2000" spc="-1" strike="noStrike" u="sng">
                <a:solidFill>
                  <a:srgbClr val="0000ff"/>
                </a:solidFill>
                <a:uFill>
                  <a:solidFill>
                    <a:srgbClr val="ffffff"/>
                  </a:solidFill>
                </a:uFill>
                <a:latin typeface="Calibri"/>
                <a:ea typeface="SimSun"/>
                <a:hlinkClick r:id="rId2"/>
              </a:rPr>
              <a:t>SCOPUS </a:t>
            </a:r>
            <a:r>
              <a:rPr lang="it-IT" sz="2000" spc="-1" strike="noStrike">
                <a:solidFill>
                  <a:srgbClr val="000000"/>
                </a:solidFill>
                <a:uFill>
                  <a:solidFill>
                    <a:srgbClr val="ffffff"/>
                  </a:solidFill>
                </a:uFill>
                <a:latin typeface="Calibri"/>
                <a:ea typeface="SimSun"/>
              </a:rPr>
              <a:t>e</a:t>
            </a:r>
            <a:r>
              <a:rPr b="1" lang="it-IT" sz="2000" spc="-1" strike="noStrike">
                <a:solidFill>
                  <a:srgbClr val="000000"/>
                </a:solidFill>
                <a:uFill>
                  <a:solidFill>
                    <a:srgbClr val="ffffff"/>
                  </a:solidFill>
                </a:uFill>
                <a:latin typeface="Calibri"/>
                <a:ea typeface="SimSun"/>
              </a:rPr>
              <a:t> </a:t>
            </a:r>
            <a:r>
              <a:rPr b="1" lang="it-IT" sz="2000" spc="-1" strike="noStrike" u="sng">
                <a:solidFill>
                  <a:srgbClr val="0000ff"/>
                </a:solidFill>
                <a:uFill>
                  <a:solidFill>
                    <a:srgbClr val="ffffff"/>
                  </a:solidFill>
                </a:uFill>
                <a:latin typeface="Calibri"/>
                <a:ea typeface="SimSun"/>
                <a:hlinkClick r:id="rId3"/>
              </a:rPr>
              <a:t>WEB OF SCIENCE </a:t>
            </a:r>
            <a:r>
              <a:rPr lang="it-IT" sz="2000" spc="-1" strike="noStrike">
                <a:solidFill>
                  <a:srgbClr val="000000"/>
                </a:solidFill>
                <a:uFill>
                  <a:solidFill>
                    <a:srgbClr val="ffffff"/>
                  </a:solidFill>
                </a:uFill>
                <a:latin typeface="Calibri"/>
                <a:ea typeface="SimSun"/>
              </a:rPr>
              <a:t>sono banche dati bibliografiche multidisciplinari che uniscono la possibilità di effettuare ricerche tematiche o per autore alla possibilità di effettuare ricerche sulle citazioni che un determinato autore o un determinato lavoro scientifico hanno ottenuto in un arco di tempo definito.  </a:t>
            </a: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p:txBody>
      </p:sp>
      <p:sp>
        <p:nvSpPr>
          <p:cNvPr id="325" name="CustomShape 3"/>
          <p:cNvSpPr/>
          <p:nvPr/>
        </p:nvSpPr>
        <p:spPr>
          <a:xfrm>
            <a:off x="683640" y="188640"/>
            <a:ext cx="7414920" cy="454680"/>
          </a:xfrm>
          <a:prstGeom prst="rect">
            <a:avLst/>
          </a:prstGeom>
          <a:noFill/>
          <a:ln>
            <a:noFill/>
          </a:ln>
        </p:spPr>
        <p:style>
          <a:lnRef idx="0"/>
          <a:fillRef idx="0"/>
          <a:effectRef idx="0"/>
          <a:fontRef idx="minor"/>
        </p:style>
        <p:txBody>
          <a:bodyPr lIns="90000" rIns="90000" tIns="45000" bIns="45000"/>
          <a:p>
            <a:pPr>
              <a:lnSpc>
                <a:spcPct val="100000"/>
              </a:lnSpc>
            </a:pPr>
            <a:r>
              <a:rPr b="1" lang="it-IT" sz="2800" spc="-1" strike="noStrike">
                <a:solidFill>
                  <a:srgbClr val="000000"/>
                </a:solidFill>
                <a:uFill>
                  <a:solidFill>
                    <a:srgbClr val="ffffff"/>
                  </a:solidFill>
                </a:uFill>
                <a:latin typeface="Calibri"/>
                <a:ea typeface="SimSun"/>
              </a:rPr>
              <a:t>Banche dati multidisciplinari</a:t>
            </a:r>
            <a:endParaRPr lang="it-IT" sz="1800" spc="-1" strike="noStrike">
              <a:solidFill>
                <a:srgbClr val="000000"/>
              </a:solidFill>
              <a:uFill>
                <a:solidFill>
                  <a:srgbClr val="ffffff"/>
                </a:solidFill>
              </a:uFill>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6" name="CustomShape 1"/>
          <p:cNvSpPr/>
          <p:nvPr/>
        </p:nvSpPr>
        <p:spPr>
          <a:xfrm>
            <a:off x="2971800" y="6243480"/>
            <a:ext cx="3349440" cy="453960"/>
          </a:xfrm>
          <a:prstGeom prst="rect">
            <a:avLst/>
          </a:prstGeom>
          <a:noFill/>
          <a:ln>
            <a:noFill/>
          </a:ln>
        </p:spPr>
        <p:style>
          <a:lnRef idx="0"/>
          <a:fillRef idx="0"/>
          <a:effectRef idx="0"/>
          <a:fontRef idx="minor"/>
        </p:style>
        <p:txBody>
          <a:bodyPr lIns="90000" rIns="90000" tIns="46800" bIns="46800" anchor="b"/>
          <a:p>
            <a:pPr algn="ctr">
              <a:lnSpc>
                <a:spcPct val="100000"/>
              </a:lnSpc>
            </a:pPr>
            <a:r>
              <a:rPr b="1" lang="it-IT" sz="1000" spc="-1" strike="noStrike">
                <a:solidFill>
                  <a:srgbClr val="000066"/>
                </a:solidFill>
                <a:uFill>
                  <a:solidFill>
                    <a:srgbClr val="ffffff"/>
                  </a:solidFill>
                </a:uFill>
                <a:latin typeface="Times New Roman"/>
                <a:ea typeface="SimSun"/>
              </a:rPr>
              <a:t>Sistema Bibliotecario di Ateneo | Università di Padova</a:t>
            </a:r>
            <a:endParaRPr lang="it-IT" sz="1800" spc="-1" strike="noStrike">
              <a:solidFill>
                <a:srgbClr val="000000"/>
              </a:solidFill>
              <a:uFill>
                <a:solidFill>
                  <a:srgbClr val="ffffff"/>
                </a:solidFill>
              </a:uFill>
              <a:latin typeface="Arial"/>
            </a:endParaRPr>
          </a:p>
        </p:txBody>
      </p:sp>
      <p:sp>
        <p:nvSpPr>
          <p:cNvPr id="327" name="CustomShape 2"/>
          <p:cNvSpPr/>
          <p:nvPr/>
        </p:nvSpPr>
        <p:spPr>
          <a:xfrm>
            <a:off x="395640" y="1556640"/>
            <a:ext cx="8279280" cy="4052880"/>
          </a:xfrm>
          <a:prstGeom prst="rect">
            <a:avLst/>
          </a:prstGeom>
          <a:noFill/>
          <a:ln>
            <a:noFill/>
          </a:ln>
        </p:spPr>
        <p:style>
          <a:lnRef idx="0"/>
          <a:fillRef idx="0"/>
          <a:effectRef idx="0"/>
          <a:fontRef idx="minor"/>
        </p:style>
        <p:txBody>
          <a:bodyPr lIns="90000" rIns="90000" tIns="45000" bIns="45000"/>
          <a:p>
            <a:pPr marL="343080" indent="-341280" algn="just">
              <a:lnSpc>
                <a:spcPct val="100000"/>
              </a:lnSpc>
              <a:buClr>
                <a:srgbClr val="000000"/>
              </a:buClr>
              <a:buFont typeface="Wingdings" charset="2"/>
              <a:buChar char=""/>
            </a:pPr>
            <a:r>
              <a:rPr b="1" lang="it-IT" sz="2000" spc="-1" strike="noStrike" u="sng">
                <a:solidFill>
                  <a:srgbClr val="0000ff"/>
                </a:solidFill>
                <a:uFill>
                  <a:solidFill>
                    <a:srgbClr val="ffffff"/>
                  </a:solidFill>
                </a:uFill>
                <a:latin typeface="Calibri"/>
                <a:ea typeface="SimSun"/>
                <a:hlinkClick r:id="rId1"/>
              </a:rPr>
              <a:t>LEXIS NEXIS  </a:t>
            </a:r>
            <a:r>
              <a:rPr lang="it-IT" sz="2000" spc="-1" strike="noStrike">
                <a:solidFill>
                  <a:srgbClr val="000000"/>
                </a:solidFill>
                <a:uFill>
                  <a:solidFill>
                    <a:srgbClr val="ffffff"/>
                  </a:solidFill>
                </a:uFill>
                <a:latin typeface="Calibri"/>
                <a:ea typeface="SimSun"/>
              </a:rPr>
              <a:t>è una banca dati leader internazionale nel campo dell'informazione giuridica ed economica. I suoi servizi online e full-text integrano news, liste di discussione, periodici, quotidiani, giornali commerciali, rapporti, profili societari, rapporti di ricerche di mercato, documenti governativi e legislazione internazionale ed è la risorsa informativa più ampia in ambito dell'informazione legale corrente.</a:t>
            </a: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a:p>
            <a:pPr marL="343080" indent="-341280" algn="just">
              <a:lnSpc>
                <a:spcPct val="100000"/>
              </a:lnSpc>
              <a:buClr>
                <a:srgbClr val="000000"/>
              </a:buClr>
              <a:buFont typeface="Wingdings" charset="2"/>
              <a:buChar char=""/>
            </a:pPr>
            <a:r>
              <a:rPr b="1" lang="it-IT" sz="2000" spc="-1" strike="noStrike" u="sng">
                <a:solidFill>
                  <a:srgbClr val="0000ff"/>
                </a:solidFill>
                <a:uFill>
                  <a:solidFill>
                    <a:srgbClr val="ffffff"/>
                  </a:solidFill>
                </a:uFill>
                <a:latin typeface="Calibri"/>
                <a:ea typeface="SimSun"/>
                <a:hlinkClick r:id="rId2"/>
              </a:rPr>
              <a:t>AIDA</a:t>
            </a:r>
            <a:r>
              <a:rPr lang="it-IT" sz="2000" spc="-1" strike="noStrike">
                <a:solidFill>
                  <a:srgbClr val="000000"/>
                </a:solidFill>
                <a:uFill>
                  <a:solidFill>
                    <a:srgbClr val="ffffff"/>
                  </a:solidFill>
                </a:uFill>
                <a:latin typeface="Calibri"/>
                <a:ea typeface="SimSun"/>
              </a:rPr>
              <a:t> è una banca dati che contiene informazioni finanziarie, anagrafiche e commerciali su oltre 200.000 società di capitale che operano in Italia. E’ consultabile in rete di Ateneo anche via auth-proxy.  E’ possibile la consultazione </a:t>
            </a:r>
            <a:r>
              <a:rPr b="1" lang="it-IT" sz="2000" spc="-1" strike="noStrike">
                <a:solidFill>
                  <a:srgbClr val="000000"/>
                </a:solidFill>
                <a:uFill>
                  <a:solidFill>
                    <a:srgbClr val="ffffff"/>
                  </a:solidFill>
                </a:uFill>
                <a:latin typeface="Calibri"/>
                <a:ea typeface="SimSun"/>
              </a:rPr>
              <a:t>da parte di due persone per volta</a:t>
            </a:r>
            <a:r>
              <a:rPr lang="it-IT" sz="2000" spc="-1" strike="noStrike">
                <a:solidFill>
                  <a:srgbClr val="000000"/>
                </a:solidFill>
                <a:uFill>
                  <a:solidFill>
                    <a:srgbClr val="ffffff"/>
                  </a:solidFill>
                </a:uFill>
                <a:latin typeface="Calibri"/>
                <a:ea typeface="SimSun"/>
              </a:rPr>
              <a:t>. Non è una banca dati bibliografica</a:t>
            </a: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p:txBody>
      </p:sp>
      <p:sp>
        <p:nvSpPr>
          <p:cNvPr id="328" name="CustomShape 3"/>
          <p:cNvSpPr/>
          <p:nvPr/>
        </p:nvSpPr>
        <p:spPr>
          <a:xfrm>
            <a:off x="899640" y="188640"/>
            <a:ext cx="6694920" cy="454680"/>
          </a:xfrm>
          <a:prstGeom prst="rect">
            <a:avLst/>
          </a:prstGeom>
          <a:noFill/>
          <a:ln>
            <a:noFill/>
          </a:ln>
        </p:spPr>
        <p:style>
          <a:lnRef idx="0"/>
          <a:fillRef idx="0"/>
          <a:effectRef idx="0"/>
          <a:fontRef idx="minor"/>
        </p:style>
        <p:txBody>
          <a:bodyPr lIns="90000" rIns="90000" tIns="45000" bIns="45000"/>
          <a:p>
            <a:pPr>
              <a:lnSpc>
                <a:spcPct val="100000"/>
              </a:lnSpc>
            </a:pPr>
            <a:r>
              <a:rPr b="1" lang="it-IT" sz="2800" spc="-1" strike="noStrike">
                <a:solidFill>
                  <a:srgbClr val="000000"/>
                </a:solidFill>
                <a:uFill>
                  <a:solidFill>
                    <a:srgbClr val="ffffff"/>
                  </a:solidFill>
                </a:uFill>
                <a:latin typeface="Calibri"/>
                <a:ea typeface="SimSun"/>
              </a:rPr>
              <a:t>Banche dati fattuali</a:t>
            </a:r>
            <a:endParaRPr lang="it-IT" sz="1800" spc="-1" strike="noStrike">
              <a:solidFill>
                <a:srgbClr val="000000"/>
              </a:solidFill>
              <a:uFill>
                <a:solidFill>
                  <a:srgbClr val="ffffff"/>
                </a:solidFill>
              </a:uFill>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9" name="CustomShape 1"/>
          <p:cNvSpPr/>
          <p:nvPr/>
        </p:nvSpPr>
        <p:spPr>
          <a:xfrm>
            <a:off x="2971800" y="6243480"/>
            <a:ext cx="3349440" cy="453960"/>
          </a:xfrm>
          <a:prstGeom prst="rect">
            <a:avLst/>
          </a:prstGeom>
          <a:noFill/>
          <a:ln>
            <a:noFill/>
          </a:ln>
        </p:spPr>
        <p:style>
          <a:lnRef idx="0"/>
          <a:fillRef idx="0"/>
          <a:effectRef idx="0"/>
          <a:fontRef idx="minor"/>
        </p:style>
        <p:txBody>
          <a:bodyPr lIns="90000" rIns="90000" tIns="46800" bIns="46800" anchor="b"/>
          <a:p>
            <a:pPr algn="ctr">
              <a:lnSpc>
                <a:spcPct val="100000"/>
              </a:lnSpc>
            </a:pPr>
            <a:r>
              <a:rPr b="1" lang="it-IT" sz="1000" spc="-1" strike="noStrike">
                <a:solidFill>
                  <a:srgbClr val="000066"/>
                </a:solidFill>
                <a:uFill>
                  <a:solidFill>
                    <a:srgbClr val="ffffff"/>
                  </a:solidFill>
                </a:uFill>
                <a:latin typeface="Times New Roman"/>
                <a:ea typeface="SimSun"/>
              </a:rPr>
              <a:t>Sistema Bibliotecario di Ateneo | Università di Padova</a:t>
            </a:r>
            <a:endParaRPr lang="it-IT" sz="1800" spc="-1" strike="noStrike">
              <a:solidFill>
                <a:srgbClr val="000000"/>
              </a:solidFill>
              <a:uFill>
                <a:solidFill>
                  <a:srgbClr val="ffffff"/>
                </a:solidFill>
              </a:uFill>
              <a:latin typeface="Arial"/>
            </a:endParaRPr>
          </a:p>
        </p:txBody>
      </p:sp>
      <p:sp>
        <p:nvSpPr>
          <p:cNvPr id="330" name="CustomShape 2"/>
          <p:cNvSpPr/>
          <p:nvPr/>
        </p:nvSpPr>
        <p:spPr>
          <a:xfrm>
            <a:off x="467640" y="1124640"/>
            <a:ext cx="8207280" cy="4388040"/>
          </a:xfrm>
          <a:prstGeom prst="rect">
            <a:avLst/>
          </a:prstGeom>
          <a:noFill/>
          <a:ln>
            <a:noFill/>
          </a:ln>
        </p:spPr>
        <p:style>
          <a:lnRef idx="0"/>
          <a:fillRef idx="0"/>
          <a:effectRef idx="0"/>
          <a:fontRef idx="minor"/>
        </p:style>
        <p:txBody>
          <a:bodyPr lIns="90000" rIns="90000" tIns="45000" bIns="45000"/>
          <a:p>
            <a:pPr algn="just">
              <a:lnSpc>
                <a:spcPct val="100000"/>
              </a:lnSpc>
            </a:pPr>
            <a:endParaRPr lang="it-IT" sz="1800" spc="-1" strike="noStrike">
              <a:solidFill>
                <a:srgbClr val="000000"/>
              </a:solidFill>
              <a:uFill>
                <a:solidFill>
                  <a:srgbClr val="ffffff"/>
                </a:solidFill>
              </a:uFill>
              <a:latin typeface="Arial"/>
            </a:endParaRPr>
          </a:p>
          <a:p>
            <a:pPr algn="just">
              <a:lnSpc>
                <a:spcPct val="100000"/>
              </a:lnSpc>
            </a:pPr>
            <a:r>
              <a:rPr b="1" lang="it-IT" sz="2400" spc="-1" strike="noStrike">
                <a:solidFill>
                  <a:srgbClr val="000000"/>
                </a:solidFill>
                <a:uFill>
                  <a:solidFill>
                    <a:srgbClr val="ffffff"/>
                  </a:solidFill>
                </a:uFill>
                <a:latin typeface="Calibri"/>
                <a:ea typeface="SimSun"/>
              </a:rPr>
              <a:t>Datastream</a:t>
            </a:r>
            <a:r>
              <a:rPr b="1" lang="it-IT" sz="2000" spc="-1" strike="noStrike">
                <a:solidFill>
                  <a:srgbClr val="000000"/>
                </a:solidFill>
                <a:uFill>
                  <a:solidFill>
                    <a:srgbClr val="ffffff"/>
                  </a:solidFill>
                </a:uFill>
                <a:latin typeface="Calibri"/>
                <a:ea typeface="SimSun"/>
              </a:rPr>
              <a:t> </a:t>
            </a:r>
            <a:r>
              <a:rPr lang="it-IT" sz="2000" spc="-1" strike="noStrike">
                <a:solidFill>
                  <a:srgbClr val="000000"/>
                </a:solidFill>
                <a:uFill>
                  <a:solidFill>
                    <a:srgbClr val="ffffff"/>
                  </a:solidFill>
                </a:uFill>
                <a:latin typeface="Calibri"/>
                <a:ea typeface="SimSun"/>
              </a:rPr>
              <a:t>(</a:t>
            </a:r>
            <a:r>
              <a:rPr i="1" lang="it-IT" sz="2000" spc="-1" strike="noStrike">
                <a:solidFill>
                  <a:srgbClr val="000000"/>
                </a:solidFill>
                <a:uFill>
                  <a:solidFill>
                    <a:srgbClr val="ffffff"/>
                  </a:solidFill>
                </a:uFill>
                <a:latin typeface="Calibri"/>
                <a:ea typeface="SimSun"/>
              </a:rPr>
              <a:t>l’accesso è possibile dai PC del Dipartimento di Scienze Economiche ed è riservato a chi ha un rapporto formale con il Dipartimento</a:t>
            </a:r>
            <a:r>
              <a:rPr lang="it-IT" sz="2000" spc="-1" strike="noStrike">
                <a:solidFill>
                  <a:srgbClr val="000000"/>
                </a:solidFill>
                <a:uFill>
                  <a:solidFill>
                    <a:srgbClr val="ffffff"/>
                  </a:solidFill>
                </a:uFill>
                <a:latin typeface="Calibri"/>
                <a:ea typeface="SimSun"/>
              </a:rPr>
              <a:t>).</a:t>
            </a:r>
            <a:endParaRPr lang="it-IT" sz="1800" spc="-1" strike="noStrike">
              <a:solidFill>
                <a:srgbClr val="000000"/>
              </a:solidFill>
              <a:uFill>
                <a:solidFill>
                  <a:srgbClr val="ffffff"/>
                </a:solidFill>
              </a:uFill>
              <a:latin typeface="Arial"/>
            </a:endParaRPr>
          </a:p>
          <a:p>
            <a:pPr algn="just">
              <a:lnSpc>
                <a:spcPct val="100000"/>
              </a:lnSpc>
            </a:pPr>
            <a:r>
              <a:rPr lang="it-IT" sz="2000" spc="-1" strike="noStrike">
                <a:solidFill>
                  <a:srgbClr val="000000"/>
                </a:solidFill>
                <a:uFill>
                  <a:solidFill>
                    <a:srgbClr val="ffffff"/>
                  </a:solidFill>
                </a:uFill>
                <a:latin typeface="Calibri"/>
                <a:ea typeface="SimSun"/>
              </a:rPr>
              <a:t> </a:t>
            </a:r>
            <a:endParaRPr lang="it-IT" sz="1800" spc="-1" strike="noStrike">
              <a:solidFill>
                <a:srgbClr val="000000"/>
              </a:solidFill>
              <a:uFill>
                <a:solidFill>
                  <a:srgbClr val="ffffff"/>
                </a:solidFill>
              </a:uFill>
              <a:latin typeface="Arial"/>
            </a:endParaRPr>
          </a:p>
          <a:p>
            <a:pPr marL="285840" indent="-284040" algn="just">
              <a:lnSpc>
                <a:spcPct val="100000"/>
              </a:lnSpc>
              <a:buClr>
                <a:srgbClr val="000000"/>
              </a:buClr>
              <a:buFont typeface="Wingdings" charset="2"/>
              <a:buChar char=""/>
            </a:pPr>
            <a:r>
              <a:rPr lang="it-IT" sz="2000" spc="-1" strike="noStrike">
                <a:solidFill>
                  <a:srgbClr val="000000"/>
                </a:solidFill>
                <a:uFill>
                  <a:solidFill>
                    <a:srgbClr val="ffffff"/>
                  </a:solidFill>
                </a:uFill>
                <a:latin typeface="Calibri"/>
                <a:ea typeface="SimSun"/>
              </a:rPr>
              <a:t>Contiene informazioni storiche (macroeconomiche, finanziarie, fondamentali) e previsive di supporto per investitori professionali di 1600 società in 45 paesi. I database di Datastream sono strutturati secondo quattro macroaree: </a:t>
            </a:r>
            <a:endParaRPr lang="it-IT" sz="1800" spc="-1" strike="noStrike">
              <a:solidFill>
                <a:srgbClr val="000000"/>
              </a:solidFill>
              <a:uFill>
                <a:solidFill>
                  <a:srgbClr val="ffffff"/>
                </a:solidFill>
              </a:uFill>
              <a:latin typeface="Arial"/>
            </a:endParaRPr>
          </a:p>
          <a:p>
            <a:pPr marL="343080" indent="-341280" algn="just">
              <a:lnSpc>
                <a:spcPct val="100000"/>
              </a:lnSpc>
              <a:buClr>
                <a:srgbClr val="000000"/>
              </a:buClr>
              <a:buFont typeface="Wingdings" charset="2"/>
              <a:buChar char=""/>
            </a:pPr>
            <a:r>
              <a:rPr lang="it-IT" sz="2000" spc="-1" strike="noStrike">
                <a:solidFill>
                  <a:srgbClr val="000000"/>
                </a:solidFill>
                <a:uFill>
                  <a:solidFill>
                    <a:srgbClr val="ffffff"/>
                  </a:solidFill>
                </a:uFill>
                <a:latin typeface="Calibri"/>
                <a:ea typeface="SimSun"/>
              </a:rPr>
              <a:t>Equity: azioni e indici azionari, dati di bilancio e consensus analysis, </a:t>
            </a:r>
            <a:endParaRPr lang="it-IT" sz="1800" spc="-1" strike="noStrike">
              <a:solidFill>
                <a:srgbClr val="000000"/>
              </a:solidFill>
              <a:uFill>
                <a:solidFill>
                  <a:srgbClr val="ffffff"/>
                </a:solidFill>
              </a:uFill>
              <a:latin typeface="Arial"/>
            </a:endParaRPr>
          </a:p>
          <a:p>
            <a:pPr marL="343080" indent="-341280" algn="just">
              <a:lnSpc>
                <a:spcPct val="100000"/>
              </a:lnSpc>
              <a:buClr>
                <a:srgbClr val="000000"/>
              </a:buClr>
              <a:buFont typeface="Wingdings" charset="2"/>
              <a:buChar char=""/>
            </a:pPr>
            <a:r>
              <a:rPr lang="it-IT" sz="2000" spc="-1" strike="noStrike">
                <a:solidFill>
                  <a:srgbClr val="000000"/>
                </a:solidFill>
                <a:uFill>
                  <a:solidFill>
                    <a:srgbClr val="ffffff"/>
                  </a:solidFill>
                </a:uFill>
                <a:latin typeface="Calibri"/>
                <a:ea typeface="SimSun"/>
              </a:rPr>
              <a:t>Fondi di investimento, Unit Trust e commodities Bond: obbligazioni e indici obbligazionari, </a:t>
            </a:r>
            <a:endParaRPr lang="it-IT" sz="1800" spc="-1" strike="noStrike">
              <a:solidFill>
                <a:srgbClr val="000000"/>
              </a:solidFill>
              <a:uFill>
                <a:solidFill>
                  <a:srgbClr val="ffffff"/>
                </a:solidFill>
              </a:uFill>
              <a:latin typeface="Arial"/>
            </a:endParaRPr>
          </a:p>
          <a:p>
            <a:pPr marL="343080" indent="-341280" algn="just">
              <a:lnSpc>
                <a:spcPct val="100000"/>
              </a:lnSpc>
              <a:buClr>
                <a:srgbClr val="000000"/>
              </a:buClr>
              <a:buFont typeface="Wingdings" charset="2"/>
              <a:buChar char=""/>
            </a:pPr>
            <a:r>
              <a:rPr lang="it-IT" sz="2000" spc="-1" strike="noStrike">
                <a:solidFill>
                  <a:srgbClr val="000000"/>
                </a:solidFill>
                <a:uFill>
                  <a:solidFill>
                    <a:srgbClr val="ffffff"/>
                  </a:solidFill>
                </a:uFill>
                <a:latin typeface="Calibri"/>
                <a:ea typeface="SimSun"/>
              </a:rPr>
              <a:t>Economics: serie economiche e macroeconomiche, </a:t>
            </a:r>
            <a:endParaRPr lang="it-IT" sz="1800" spc="-1" strike="noStrike">
              <a:solidFill>
                <a:srgbClr val="000000"/>
              </a:solidFill>
              <a:uFill>
                <a:solidFill>
                  <a:srgbClr val="ffffff"/>
                </a:solidFill>
              </a:uFill>
              <a:latin typeface="Arial"/>
            </a:endParaRPr>
          </a:p>
          <a:p>
            <a:pPr marL="343080" indent="-341280" algn="just">
              <a:lnSpc>
                <a:spcPct val="100000"/>
              </a:lnSpc>
              <a:buClr>
                <a:srgbClr val="000000"/>
              </a:buClr>
              <a:buFont typeface="Wingdings" charset="2"/>
              <a:buChar char=""/>
            </a:pPr>
            <a:r>
              <a:rPr lang="it-IT" sz="2000" spc="-1" strike="noStrike">
                <a:solidFill>
                  <a:srgbClr val="000000"/>
                </a:solidFill>
                <a:uFill>
                  <a:solidFill>
                    <a:srgbClr val="ffffff"/>
                  </a:solidFill>
                </a:uFill>
                <a:latin typeface="Calibri"/>
                <a:ea typeface="SimSun"/>
              </a:rPr>
              <a:t>Futures &amp; Options: futures, warrant, opzioni…</a:t>
            </a:r>
            <a:endParaRPr lang="it-IT" sz="1800" spc="-1" strike="noStrike">
              <a:solidFill>
                <a:srgbClr val="000000"/>
              </a:solidFill>
              <a:uFill>
                <a:solidFill>
                  <a:srgbClr val="ffffff"/>
                </a:solidFill>
              </a:uFill>
              <a:latin typeface="Arial"/>
            </a:endParaRPr>
          </a:p>
        </p:txBody>
      </p:sp>
      <p:sp>
        <p:nvSpPr>
          <p:cNvPr id="331" name="CustomShape 3"/>
          <p:cNvSpPr/>
          <p:nvPr/>
        </p:nvSpPr>
        <p:spPr>
          <a:xfrm>
            <a:off x="683640" y="260640"/>
            <a:ext cx="7774920" cy="454680"/>
          </a:xfrm>
          <a:prstGeom prst="rect">
            <a:avLst/>
          </a:prstGeom>
          <a:noFill/>
          <a:ln>
            <a:noFill/>
          </a:ln>
        </p:spPr>
        <p:style>
          <a:lnRef idx="0"/>
          <a:fillRef idx="0"/>
          <a:effectRef idx="0"/>
          <a:fontRef idx="minor"/>
        </p:style>
        <p:txBody>
          <a:bodyPr lIns="90000" rIns="90000" tIns="45000" bIns="45000"/>
          <a:p>
            <a:pPr>
              <a:lnSpc>
                <a:spcPct val="100000"/>
              </a:lnSpc>
            </a:pPr>
            <a:r>
              <a:rPr b="1" lang="it-IT" sz="2800" spc="-1" strike="noStrike">
                <a:solidFill>
                  <a:srgbClr val="000000"/>
                </a:solidFill>
                <a:uFill>
                  <a:solidFill>
                    <a:srgbClr val="ffffff"/>
                  </a:solidFill>
                </a:uFill>
                <a:latin typeface="Calibri"/>
                <a:ea typeface="SimSun"/>
              </a:rPr>
              <a:t>Banche dati fattuali </a:t>
            </a:r>
            <a:endParaRPr lang="it-IT" sz="1800" spc="-1" strike="noStrike">
              <a:solidFill>
                <a:srgbClr val="000000"/>
              </a:solidFill>
              <a:uFill>
                <a:solidFill>
                  <a:srgbClr val="ffffff"/>
                </a:solidFill>
              </a:uFill>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2" name="CustomShape 1"/>
          <p:cNvSpPr/>
          <p:nvPr/>
        </p:nvSpPr>
        <p:spPr>
          <a:xfrm>
            <a:off x="2971800" y="6243480"/>
            <a:ext cx="3349440" cy="453960"/>
          </a:xfrm>
          <a:prstGeom prst="rect">
            <a:avLst/>
          </a:prstGeom>
          <a:noFill/>
          <a:ln>
            <a:noFill/>
          </a:ln>
        </p:spPr>
        <p:style>
          <a:lnRef idx="0"/>
          <a:fillRef idx="0"/>
          <a:effectRef idx="0"/>
          <a:fontRef idx="minor"/>
        </p:style>
        <p:txBody>
          <a:bodyPr lIns="90000" rIns="90000" tIns="46800" bIns="46800" anchor="b"/>
          <a:p>
            <a:pPr algn="ctr">
              <a:lnSpc>
                <a:spcPct val="100000"/>
              </a:lnSpc>
            </a:pPr>
            <a:r>
              <a:rPr b="1" lang="it-IT" sz="1000" spc="-1" strike="noStrike">
                <a:solidFill>
                  <a:srgbClr val="000066"/>
                </a:solidFill>
                <a:uFill>
                  <a:solidFill>
                    <a:srgbClr val="ffffff"/>
                  </a:solidFill>
                </a:uFill>
                <a:latin typeface="Times New Roman"/>
                <a:ea typeface="SimSun"/>
              </a:rPr>
              <a:t>Sistema Bibliotecario di Ateneo | Università di Padova</a:t>
            </a:r>
            <a:endParaRPr lang="it-IT" sz="1800" spc="-1" strike="noStrike">
              <a:solidFill>
                <a:srgbClr val="000000"/>
              </a:solidFill>
              <a:uFill>
                <a:solidFill>
                  <a:srgbClr val="ffffff"/>
                </a:solidFill>
              </a:uFill>
              <a:latin typeface="Arial"/>
            </a:endParaRPr>
          </a:p>
        </p:txBody>
      </p:sp>
      <p:sp>
        <p:nvSpPr>
          <p:cNvPr id="333" name="CustomShape 2"/>
          <p:cNvSpPr/>
          <p:nvPr/>
        </p:nvSpPr>
        <p:spPr>
          <a:xfrm>
            <a:off x="395640" y="1196640"/>
            <a:ext cx="8279280" cy="4692960"/>
          </a:xfrm>
          <a:prstGeom prst="rect">
            <a:avLst/>
          </a:prstGeom>
          <a:noFill/>
          <a:ln>
            <a:noFill/>
          </a:ln>
        </p:spPr>
        <p:style>
          <a:lnRef idx="0"/>
          <a:fillRef idx="0"/>
          <a:effectRef idx="0"/>
          <a:fontRef idx="minor"/>
        </p:style>
        <p:txBody>
          <a:bodyPr lIns="90000" rIns="90000" tIns="45000" bIns="45000"/>
          <a:p>
            <a:pPr algn="just">
              <a:lnSpc>
                <a:spcPct val="100000"/>
              </a:lnSpc>
            </a:pPr>
            <a:endParaRPr lang="it-IT" sz="1800" spc="-1" strike="noStrike">
              <a:solidFill>
                <a:srgbClr val="000000"/>
              </a:solidFill>
              <a:uFill>
                <a:solidFill>
                  <a:srgbClr val="ffffff"/>
                </a:solidFill>
              </a:uFill>
              <a:latin typeface="Arial"/>
            </a:endParaRPr>
          </a:p>
          <a:p>
            <a:pPr algn="ctr">
              <a:lnSpc>
                <a:spcPct val="100000"/>
              </a:lnSpc>
            </a:pPr>
            <a:r>
              <a:rPr b="1" lang="it-IT" sz="2400" spc="-1" strike="noStrike">
                <a:solidFill>
                  <a:srgbClr val="c00000"/>
                </a:solidFill>
                <a:uFill>
                  <a:solidFill>
                    <a:srgbClr val="ffffff"/>
                  </a:solidFill>
                </a:uFill>
                <a:latin typeface="Calibri"/>
                <a:ea typeface="SimSun"/>
              </a:rPr>
              <a:t>E Google? </a:t>
            </a:r>
            <a:r>
              <a:rPr b="1" lang="it-IT" sz="2400" spc="-1" strike="noStrike">
                <a:solidFill>
                  <a:srgbClr val="000000"/>
                </a:solidFill>
                <a:uFill>
                  <a:solidFill>
                    <a:srgbClr val="ffffff"/>
                  </a:solidFill>
                </a:uFill>
                <a:latin typeface="Calibri"/>
                <a:ea typeface="SimSun"/>
              </a:rPr>
              <a:t>Usalo pure, ma non la versione basic!</a:t>
            </a: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a:p>
            <a:pPr marL="343080" indent="-341280" algn="just">
              <a:lnSpc>
                <a:spcPct val="100000"/>
              </a:lnSpc>
              <a:buClr>
                <a:srgbClr val="000000"/>
              </a:buClr>
              <a:buFont typeface="Arial"/>
              <a:buChar char="•"/>
            </a:pPr>
            <a:r>
              <a:rPr b="1" lang="it-IT" sz="2000" spc="-1" strike="noStrike" u="sng">
                <a:solidFill>
                  <a:srgbClr val="0000ff"/>
                </a:solidFill>
                <a:uFill>
                  <a:solidFill>
                    <a:srgbClr val="ffffff"/>
                  </a:solidFill>
                </a:uFill>
                <a:latin typeface="Calibri"/>
                <a:ea typeface="SimSun"/>
                <a:hlinkClick r:id="rId1"/>
              </a:rPr>
              <a:t>Google Scholar </a:t>
            </a:r>
            <a:r>
              <a:rPr lang="it-IT" sz="2000" spc="-1" strike="noStrike">
                <a:solidFill>
                  <a:srgbClr val="000000"/>
                </a:solidFill>
                <a:uFill>
                  <a:solidFill>
                    <a:srgbClr val="ffffff"/>
                  </a:solidFill>
                </a:uFill>
                <a:latin typeface="Calibri"/>
                <a:ea typeface="SimSun"/>
              </a:rPr>
              <a:t>sfrutta la potenza di Google per fare ricerca bibliografica su fonti certificate.  Può essere utile per integrare le ricerche fatte con  le banche dati bibliografiche specialistiche di Ateneo.  Al momento non consente di selezionare l’area disciplinare e quindi può essere  alquanto dispersivo.</a:t>
            </a: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a:p>
            <a:pPr marL="343080" indent="-341280" algn="just">
              <a:lnSpc>
                <a:spcPct val="100000"/>
              </a:lnSpc>
              <a:buClr>
                <a:srgbClr val="000000"/>
              </a:buClr>
              <a:buFont typeface="Arial"/>
              <a:buChar char="•"/>
            </a:pPr>
            <a:r>
              <a:rPr b="1" lang="it-IT" sz="2000" spc="-1" strike="noStrike" u="sng">
                <a:solidFill>
                  <a:srgbClr val="0000ff"/>
                </a:solidFill>
                <a:uFill>
                  <a:solidFill>
                    <a:srgbClr val="ffffff"/>
                  </a:solidFill>
                </a:uFill>
                <a:latin typeface="Calibri"/>
                <a:ea typeface="SimSun"/>
                <a:hlinkClick r:id="rId2"/>
              </a:rPr>
              <a:t>OECD</a:t>
            </a:r>
            <a:r>
              <a:rPr b="1" lang="it-IT" sz="2000" spc="-1" strike="noStrike">
                <a:solidFill>
                  <a:srgbClr val="000000"/>
                </a:solidFill>
                <a:uFill>
                  <a:solidFill>
                    <a:srgbClr val="ffffff"/>
                  </a:solidFill>
                </a:uFill>
                <a:latin typeface="Calibri"/>
                <a:ea typeface="SimSun"/>
              </a:rPr>
              <a:t> (Organization for Economic Cooperation and Development) </a:t>
            </a:r>
            <a:r>
              <a:rPr lang="it-IT" sz="2000" spc="-1" strike="noStrike">
                <a:solidFill>
                  <a:srgbClr val="000000"/>
                </a:solidFill>
                <a:uFill>
                  <a:solidFill>
                    <a:srgbClr val="ffffff"/>
                  </a:solidFill>
                </a:uFill>
                <a:latin typeface="Calibri"/>
                <a:ea typeface="SimSun"/>
              </a:rPr>
              <a:t> E' il portale in linea delle pubblicazioni (libri, riviste,  statistiche…) dell'OCSE. Da tutti i computer collegati alla rete d'Ateneo è possibile accedere al testo completo delle pubblicazioni periodiche, dei libri e ai database statistici dell'OCSE. </a:t>
            </a: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p:txBody>
      </p:sp>
      <p:sp>
        <p:nvSpPr>
          <p:cNvPr id="334" name="CustomShape 3"/>
          <p:cNvSpPr/>
          <p:nvPr/>
        </p:nvSpPr>
        <p:spPr>
          <a:xfrm>
            <a:off x="683640" y="188640"/>
            <a:ext cx="7846920" cy="454680"/>
          </a:xfrm>
          <a:prstGeom prst="rect">
            <a:avLst/>
          </a:prstGeom>
          <a:noFill/>
          <a:ln>
            <a:noFill/>
          </a:ln>
        </p:spPr>
        <p:style>
          <a:lnRef idx="0"/>
          <a:fillRef idx="0"/>
          <a:effectRef idx="0"/>
          <a:fontRef idx="minor"/>
        </p:style>
        <p:txBody>
          <a:bodyPr lIns="90000" rIns="90000" tIns="45000" bIns="45000"/>
          <a:p>
            <a:pPr>
              <a:lnSpc>
                <a:spcPct val="100000"/>
              </a:lnSpc>
            </a:pPr>
            <a:r>
              <a:rPr b="1" lang="it-IT" sz="2800" spc="-1" strike="noStrike">
                <a:solidFill>
                  <a:srgbClr val="000000"/>
                </a:solidFill>
                <a:uFill>
                  <a:solidFill>
                    <a:srgbClr val="ffffff"/>
                  </a:solidFill>
                </a:uFill>
                <a:latin typeface="Calibri"/>
                <a:ea typeface="SimSun"/>
              </a:rPr>
              <a:t>Motori di ricerca e portali web</a:t>
            </a:r>
            <a:endParaRPr lang="it-IT" sz="1800" spc="-1" strike="noStrike">
              <a:solidFill>
                <a:srgbClr val="000000"/>
              </a:solidFill>
              <a:uFill>
                <a:solidFill>
                  <a:srgbClr val="ffffff"/>
                </a:solidFill>
              </a:uFill>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5" name="CustomShape 1"/>
          <p:cNvSpPr/>
          <p:nvPr/>
        </p:nvSpPr>
        <p:spPr>
          <a:xfrm>
            <a:off x="609480" y="152280"/>
            <a:ext cx="7922880" cy="518760"/>
          </a:xfrm>
          <a:prstGeom prst="rect">
            <a:avLst/>
          </a:prstGeom>
          <a:noFill/>
          <a:ln>
            <a:noFill/>
          </a:ln>
        </p:spPr>
        <p:style>
          <a:lnRef idx="0"/>
          <a:fillRef idx="0"/>
          <a:effectRef idx="0"/>
          <a:fontRef idx="minor"/>
        </p:style>
        <p:txBody>
          <a:bodyPr lIns="90000" rIns="90000" tIns="46800" bIns="46800"/>
          <a:p>
            <a:pPr>
              <a:lnSpc>
                <a:spcPct val="100000"/>
              </a:lnSpc>
            </a:pPr>
            <a:r>
              <a:rPr b="1" lang="it-IT" sz="2800" spc="-1" strike="noStrike">
                <a:solidFill>
                  <a:srgbClr val="000000"/>
                </a:solidFill>
                <a:uFill>
                  <a:solidFill>
                    <a:srgbClr val="ffffff"/>
                  </a:solidFill>
                </a:uFill>
                <a:latin typeface="Calibri"/>
                <a:ea typeface="SimSun"/>
              </a:rPr>
              <a:t>Banche Dati in Rete di Ateneo</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p:txBody>
      </p:sp>
      <p:sp>
        <p:nvSpPr>
          <p:cNvPr id="336" name="CustomShape 2"/>
          <p:cNvSpPr/>
          <p:nvPr/>
        </p:nvSpPr>
        <p:spPr>
          <a:xfrm>
            <a:off x="568440" y="1469880"/>
            <a:ext cx="7774920" cy="637200"/>
          </a:xfrm>
          <a:prstGeom prst="rect">
            <a:avLst/>
          </a:prstGeom>
          <a:noFill/>
          <a:ln>
            <a:noFill/>
          </a:ln>
        </p:spPr>
        <p:style>
          <a:lnRef idx="0"/>
          <a:fillRef idx="0"/>
          <a:effectRef idx="0"/>
          <a:fontRef idx="minor"/>
        </p:style>
        <p:txBody>
          <a:bodyPr lIns="90000" rIns="90000" tIns="45000" bIns="45000"/>
          <a:p>
            <a:pPr>
              <a:lnSpc>
                <a:spcPct val="100000"/>
              </a:lnSpc>
            </a:pPr>
            <a:r>
              <a:rPr lang="it-IT" sz="2800" spc="-1" strike="noStrike">
                <a:solidFill>
                  <a:srgbClr val="c00000"/>
                </a:solidFill>
                <a:uFill>
                  <a:solidFill>
                    <a:srgbClr val="ffffff"/>
                  </a:solidFill>
                </a:uFill>
                <a:latin typeface="Calibri"/>
                <a:ea typeface="SimSun"/>
              </a:rPr>
              <a:t>Da quali postazioni è possibile consultarle?</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p:txBody>
      </p:sp>
      <p:sp>
        <p:nvSpPr>
          <p:cNvPr id="337" name="CustomShape 3"/>
          <p:cNvSpPr/>
          <p:nvPr/>
        </p:nvSpPr>
        <p:spPr>
          <a:xfrm>
            <a:off x="443160" y="2133000"/>
            <a:ext cx="8227800" cy="3722400"/>
          </a:xfrm>
          <a:prstGeom prst="rect">
            <a:avLst/>
          </a:prstGeom>
          <a:noFill/>
          <a:ln>
            <a:noFill/>
          </a:ln>
        </p:spPr>
        <p:style>
          <a:lnRef idx="0"/>
          <a:fillRef idx="0"/>
          <a:effectRef idx="0"/>
          <a:fontRef idx="minor"/>
        </p:style>
        <p:txBody>
          <a:bodyPr lIns="90000" rIns="90000" tIns="46800" bIns="46800"/>
          <a:p>
            <a:pPr marL="338040" indent="-336240">
              <a:lnSpc>
                <a:spcPct val="100000"/>
              </a:lnSpc>
              <a:buClr>
                <a:srgbClr val="a50021"/>
              </a:buClr>
              <a:buSzPct val="65000"/>
              <a:buFont typeface="Wingdings" charset="2"/>
              <a:buChar char=""/>
            </a:pPr>
            <a:r>
              <a:rPr lang="it-IT" sz="3000" spc="-1" strike="noStrike">
                <a:solidFill>
                  <a:srgbClr val="000000"/>
                </a:solidFill>
                <a:uFill>
                  <a:solidFill>
                    <a:srgbClr val="ffffff"/>
                  </a:solidFill>
                </a:uFill>
                <a:latin typeface="Calibri"/>
                <a:ea typeface="SimSun"/>
              </a:rPr>
              <a:t>Biblioteca di Scienze Economiche</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a:p>
            <a:pPr marL="338040" indent="-336240">
              <a:lnSpc>
                <a:spcPct val="100000"/>
              </a:lnSpc>
              <a:buClr>
                <a:srgbClr val="a50021"/>
              </a:buClr>
              <a:buSzPct val="65000"/>
              <a:buFont typeface="Wingdings" charset="2"/>
              <a:buChar char=""/>
            </a:pPr>
            <a:r>
              <a:rPr lang="it-IT" sz="3000" spc="-1" strike="noStrike">
                <a:solidFill>
                  <a:srgbClr val="000000"/>
                </a:solidFill>
                <a:uFill>
                  <a:solidFill>
                    <a:srgbClr val="ffffff"/>
                  </a:solidFill>
                </a:uFill>
                <a:latin typeface="Calibri"/>
                <a:ea typeface="SimSun"/>
              </a:rPr>
              <a:t>Emeroteca del Polo di Scienze Sociali</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a:p>
            <a:pPr marL="338040" indent="-336240">
              <a:lnSpc>
                <a:spcPct val="100000"/>
              </a:lnSpc>
              <a:buClr>
                <a:srgbClr val="a50021"/>
              </a:buClr>
              <a:buSzPct val="65000"/>
              <a:buFont typeface="Wingdings" charset="2"/>
              <a:buChar char=""/>
            </a:pPr>
            <a:r>
              <a:rPr lang="it-IT" sz="3000" spc="-1" strike="noStrike">
                <a:solidFill>
                  <a:srgbClr val="000000"/>
                </a:solidFill>
                <a:uFill>
                  <a:solidFill>
                    <a:srgbClr val="ffffff"/>
                  </a:solidFill>
                </a:uFill>
                <a:latin typeface="Calibri"/>
                <a:ea typeface="SimSun"/>
              </a:rPr>
              <a:t>Wireless Library</a:t>
            </a:r>
            <a:endParaRPr lang="it-IT" sz="1800" spc="-1" strike="noStrike">
              <a:solidFill>
                <a:srgbClr val="000000"/>
              </a:solidFill>
              <a:uFill>
                <a:solidFill>
                  <a:srgbClr val="ffffff"/>
                </a:solidFill>
              </a:uFill>
              <a:latin typeface="Arial"/>
            </a:endParaRPr>
          </a:p>
          <a:p>
            <a:pPr lvl="2" marL="1017720" indent="-345960">
              <a:lnSpc>
                <a:spcPct val="100000"/>
              </a:lnSpc>
              <a:buClr>
                <a:srgbClr val="a50021"/>
              </a:buClr>
              <a:buSzPct val="65000"/>
              <a:buFont typeface="Wingdings" charset="2"/>
              <a:buChar char=""/>
            </a:pPr>
            <a:r>
              <a:rPr lang="it-IT" sz="2200" spc="-1" strike="noStrike">
                <a:solidFill>
                  <a:srgbClr val="000000"/>
                </a:solidFill>
                <a:uFill>
                  <a:solidFill>
                    <a:srgbClr val="ffffff"/>
                  </a:solidFill>
                </a:uFill>
                <a:latin typeface="Calibri"/>
                <a:ea typeface="SimSun"/>
              </a:rPr>
              <a:t>Internet senza fili per chi possiede un pc portatile, ricordandosi di attivare il servizio proxy se volete accedere alle banche dati in rete di Ateneo, ai full-text ecc.</a:t>
            </a:r>
            <a:endParaRPr lang="it-IT" sz="1800" spc="-1" strike="noStrike">
              <a:solidFill>
                <a:srgbClr val="000000"/>
              </a:solidFill>
              <a:uFill>
                <a:solidFill>
                  <a:srgbClr val="ffffff"/>
                </a:solidFill>
              </a:uFill>
              <a:latin typeface="Arial"/>
            </a:endParaRPr>
          </a:p>
          <a:p>
            <a:pPr marL="338040" indent="-336240">
              <a:lnSpc>
                <a:spcPct val="100000"/>
              </a:lnSpc>
            </a:pPr>
            <a:endParaRPr lang="it-IT" sz="1800" spc="-1" strike="noStrike">
              <a:solidFill>
                <a:srgbClr val="000000"/>
              </a:solidFill>
              <a:uFill>
                <a:solidFill>
                  <a:srgbClr val="ffffff"/>
                </a:solidFill>
              </a:uFill>
              <a:latin typeface="Arial"/>
            </a:endParaRPr>
          </a:p>
        </p:txBody>
      </p:sp>
      <p:sp>
        <p:nvSpPr>
          <p:cNvPr id="338" name="CustomShape 4"/>
          <p:cNvSpPr/>
          <p:nvPr/>
        </p:nvSpPr>
        <p:spPr>
          <a:xfrm>
            <a:off x="2971800" y="6243480"/>
            <a:ext cx="3349440" cy="453960"/>
          </a:xfrm>
          <a:prstGeom prst="rect">
            <a:avLst/>
          </a:prstGeom>
          <a:noFill/>
          <a:ln>
            <a:noFill/>
          </a:ln>
        </p:spPr>
        <p:style>
          <a:lnRef idx="0"/>
          <a:fillRef idx="0"/>
          <a:effectRef idx="0"/>
          <a:fontRef idx="minor"/>
        </p:style>
        <p:txBody>
          <a:bodyPr lIns="90000" rIns="90000" tIns="46800" bIns="46800" anchor="b"/>
          <a:p>
            <a:pPr algn="ctr">
              <a:lnSpc>
                <a:spcPct val="100000"/>
              </a:lnSpc>
            </a:pPr>
            <a:r>
              <a:rPr b="1" lang="it-IT" sz="1000" spc="-1" strike="noStrike">
                <a:solidFill>
                  <a:srgbClr val="000066"/>
                </a:solidFill>
                <a:uFill>
                  <a:solidFill>
                    <a:srgbClr val="ffffff"/>
                  </a:solidFill>
                </a:uFill>
                <a:latin typeface="Times New Roman"/>
                <a:ea typeface="SimSun"/>
              </a:rPr>
              <a:t>Sistema Bibliotecario di Ateneo | Università di Padova</a:t>
            </a:r>
            <a:endParaRPr lang="it-IT" sz="1800" spc="-1" strike="noStrike">
              <a:solidFill>
                <a:srgbClr val="000000"/>
              </a:solidFill>
              <a:uFill>
                <a:solidFill>
                  <a:srgbClr val="ffffff"/>
                </a:solidFill>
              </a:uFill>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9" name="CustomShape 1"/>
          <p:cNvSpPr/>
          <p:nvPr/>
        </p:nvSpPr>
        <p:spPr>
          <a:xfrm>
            <a:off x="467640" y="1484640"/>
            <a:ext cx="8227800" cy="4528800"/>
          </a:xfrm>
          <a:prstGeom prst="rect">
            <a:avLst/>
          </a:prstGeom>
          <a:noFill/>
          <a:ln>
            <a:noFill/>
          </a:ln>
        </p:spPr>
        <p:style>
          <a:lnRef idx="0"/>
          <a:fillRef idx="0"/>
          <a:effectRef idx="0"/>
          <a:fontRef idx="minor"/>
        </p:style>
        <p:txBody>
          <a:bodyPr lIns="90000" rIns="90000" tIns="46800" bIns="46800"/>
          <a:p>
            <a:pPr marL="341280" indent="-339480">
              <a:lnSpc>
                <a:spcPct val="100000"/>
              </a:lnSpc>
              <a:buClr>
                <a:srgbClr val="a50021"/>
              </a:buClr>
              <a:buSzPct val="65000"/>
              <a:buFont typeface="Wingdings" charset="2"/>
              <a:buChar char=""/>
            </a:pPr>
            <a:r>
              <a:rPr lang="it-IT" sz="2400" spc="-1" strike="noStrike">
                <a:solidFill>
                  <a:srgbClr val="000000"/>
                </a:solidFill>
                <a:uFill>
                  <a:solidFill>
                    <a:srgbClr val="ffffff"/>
                  </a:solidFill>
                </a:uFill>
                <a:latin typeface="Calibri"/>
                <a:ea typeface="SimSun"/>
              </a:rPr>
              <a:t>Accesso remoto alla Biblioteca Digitale</a:t>
            </a:r>
            <a:endParaRPr lang="it-IT" sz="1800" spc="-1" strike="noStrike">
              <a:solidFill>
                <a:srgbClr val="000000"/>
              </a:solidFill>
              <a:uFill>
                <a:solidFill>
                  <a:srgbClr val="ffffff"/>
                </a:solidFill>
              </a:uFill>
              <a:latin typeface="Arial"/>
            </a:endParaRPr>
          </a:p>
          <a:p>
            <a:pPr>
              <a:lnSpc>
                <a:spcPct val="100000"/>
              </a:lnSpc>
            </a:pPr>
            <a:r>
              <a:rPr lang="it-IT" sz="2000" spc="-1" strike="noStrike">
                <a:solidFill>
                  <a:srgbClr val="000000"/>
                </a:solidFill>
                <a:uFill>
                  <a:solidFill>
                    <a:srgbClr val="ffffff"/>
                  </a:solidFill>
                </a:uFill>
                <a:latin typeface="Calibri"/>
                <a:ea typeface="SimSun"/>
              </a:rPr>
              <a:t>Per consultare da fuori Ateneo, sia dall’Italia che dall’estero, periodici elettronici e banche dati acquistati dal Sistema Bibliotecario configura il servizio</a:t>
            </a:r>
            <a:r>
              <a:rPr lang="it-IT" sz="2000" spc="-1" strike="noStrike">
                <a:solidFill>
                  <a:srgbClr val="560000"/>
                </a:solidFill>
                <a:uFill>
                  <a:solidFill>
                    <a:srgbClr val="ffffff"/>
                  </a:solidFill>
                </a:uFill>
                <a:latin typeface="Calibri"/>
                <a:ea typeface="SimSun"/>
              </a:rPr>
              <a:t>:</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a:p>
            <a:pPr>
              <a:lnSpc>
                <a:spcPct val="100000"/>
              </a:lnSpc>
            </a:pPr>
            <a:r>
              <a:rPr b="1" lang="it-IT" sz="2800" spc="-1" strike="noStrike" u="sng">
                <a:solidFill>
                  <a:srgbClr val="0000ff"/>
                </a:solidFill>
                <a:uFill>
                  <a:solidFill>
                    <a:srgbClr val="ffffff"/>
                  </a:solidFill>
                </a:uFill>
                <a:latin typeface="Calibri"/>
                <a:ea typeface="SimSun"/>
                <a:hlinkClick r:id="rId1"/>
              </a:rPr>
              <a:t>auth-proxy</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p:txBody>
      </p:sp>
      <p:pic>
        <p:nvPicPr>
          <p:cNvPr id="340" name="Picture 6" descr=""/>
          <p:cNvPicPr/>
          <p:nvPr/>
        </p:nvPicPr>
        <p:blipFill>
          <a:blip r:embed="rId2"/>
          <a:stretch/>
        </p:blipFill>
        <p:spPr>
          <a:xfrm>
            <a:off x="5004000" y="2701440"/>
            <a:ext cx="3598560" cy="3540240"/>
          </a:xfrm>
          <a:prstGeom prst="rect">
            <a:avLst/>
          </a:prstGeom>
          <a:ln>
            <a:noFill/>
          </a:ln>
        </p:spPr>
      </p:pic>
      <p:sp>
        <p:nvSpPr>
          <p:cNvPr id="341" name="CustomShape 2"/>
          <p:cNvSpPr/>
          <p:nvPr/>
        </p:nvSpPr>
        <p:spPr>
          <a:xfrm>
            <a:off x="762120" y="152280"/>
            <a:ext cx="7922880" cy="518760"/>
          </a:xfrm>
          <a:prstGeom prst="rect">
            <a:avLst/>
          </a:prstGeom>
          <a:noFill/>
          <a:ln>
            <a:noFill/>
          </a:ln>
        </p:spPr>
        <p:style>
          <a:lnRef idx="0"/>
          <a:fillRef idx="0"/>
          <a:effectRef idx="0"/>
          <a:fontRef idx="minor"/>
        </p:style>
        <p:txBody>
          <a:bodyPr lIns="90000" rIns="90000" tIns="46800" bIns="46800"/>
          <a:p>
            <a:pPr>
              <a:lnSpc>
                <a:spcPct val="100000"/>
              </a:lnSpc>
            </a:pPr>
            <a:r>
              <a:rPr b="1" lang="it-IT" sz="2800" spc="-1" strike="noStrike">
                <a:solidFill>
                  <a:srgbClr val="000000"/>
                </a:solidFill>
                <a:uFill>
                  <a:solidFill>
                    <a:srgbClr val="ffffff"/>
                  </a:solidFill>
                </a:uFill>
                <a:latin typeface="Calibri"/>
                <a:ea typeface="SimSun"/>
              </a:rPr>
              <a:t>O anche da casa!</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p:txBody>
      </p:sp>
      <p:sp>
        <p:nvSpPr>
          <p:cNvPr id="342" name="CustomShape 3"/>
          <p:cNvSpPr/>
          <p:nvPr/>
        </p:nvSpPr>
        <p:spPr>
          <a:xfrm>
            <a:off x="2971800" y="6243480"/>
            <a:ext cx="3349440" cy="453960"/>
          </a:xfrm>
          <a:prstGeom prst="rect">
            <a:avLst/>
          </a:prstGeom>
          <a:noFill/>
          <a:ln>
            <a:noFill/>
          </a:ln>
        </p:spPr>
        <p:style>
          <a:lnRef idx="0"/>
          <a:fillRef idx="0"/>
          <a:effectRef idx="0"/>
          <a:fontRef idx="minor"/>
        </p:style>
        <p:txBody>
          <a:bodyPr lIns="90000" rIns="90000" tIns="46800" bIns="46800" anchor="b"/>
          <a:p>
            <a:pPr algn="ctr">
              <a:lnSpc>
                <a:spcPct val="100000"/>
              </a:lnSpc>
            </a:pPr>
            <a:r>
              <a:rPr b="1" lang="it-IT" sz="1000" spc="-1" strike="noStrike">
                <a:solidFill>
                  <a:srgbClr val="000066"/>
                </a:solidFill>
                <a:uFill>
                  <a:solidFill>
                    <a:srgbClr val="ffffff"/>
                  </a:solidFill>
                </a:uFill>
                <a:latin typeface="Times New Roman"/>
                <a:ea typeface="SimSun"/>
              </a:rPr>
              <a:t>Sistema Bibliotecario di Ateneo | Università di Padova</a:t>
            </a:r>
            <a:endParaRPr lang="it-IT" sz="1800" spc="-1" strike="noStrike">
              <a:solidFill>
                <a:srgbClr val="000000"/>
              </a:solidFill>
              <a:uFill>
                <a:solidFill>
                  <a:srgbClr val="ffffff"/>
                </a:solidFill>
              </a:uFill>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8" name="CustomShape 1"/>
          <p:cNvSpPr/>
          <p:nvPr/>
        </p:nvSpPr>
        <p:spPr>
          <a:xfrm>
            <a:off x="251640" y="188640"/>
            <a:ext cx="8784360" cy="647280"/>
          </a:xfrm>
          <a:prstGeom prst="rect">
            <a:avLst/>
          </a:prstGeom>
          <a:noFill/>
          <a:ln>
            <a:noFill/>
          </a:ln>
        </p:spPr>
        <p:style>
          <a:lnRef idx="0"/>
          <a:fillRef idx="0"/>
          <a:effectRef idx="0"/>
          <a:fontRef idx="minor"/>
        </p:style>
        <p:txBody>
          <a:bodyPr lIns="0" rIns="0" tIns="0" bIns="0" anchor="ctr"/>
          <a:p>
            <a:pPr>
              <a:lnSpc>
                <a:spcPct val="100000"/>
              </a:lnSpc>
            </a:pPr>
            <a:r>
              <a:rPr lang="it-IT" sz="1800" spc="-1" strike="noStrike">
                <a:solidFill>
                  <a:srgbClr val="000000"/>
                </a:solidFill>
                <a:uFill>
                  <a:solidFill>
                    <a:srgbClr val="ffffff"/>
                  </a:solidFill>
                </a:uFill>
                <a:latin typeface="Arial"/>
                <a:ea typeface="DejaVu Sans"/>
              </a:rPr>
              <a:t>        </a:t>
            </a:r>
            <a:r>
              <a:rPr b="1" lang="it-IT" sz="2800" spc="-1" strike="noStrike">
                <a:solidFill>
                  <a:srgbClr val="000000"/>
                </a:solidFill>
                <a:uFill>
                  <a:solidFill>
                    <a:srgbClr val="ffffff"/>
                  </a:solidFill>
                </a:uFill>
                <a:latin typeface="Calibri"/>
                <a:ea typeface="DejaVu Sans"/>
              </a:rPr>
              <a:t>Le 5 Leggi della competenza informativa…</a:t>
            </a:r>
            <a:endParaRPr lang="it-IT" sz="1800" spc="-1" strike="noStrike">
              <a:solidFill>
                <a:srgbClr val="000000"/>
              </a:solidFill>
              <a:uFill>
                <a:solidFill>
                  <a:srgbClr val="ffffff"/>
                </a:solidFill>
              </a:uFill>
              <a:latin typeface="Arial"/>
            </a:endParaRPr>
          </a:p>
        </p:txBody>
      </p:sp>
      <p:sp>
        <p:nvSpPr>
          <p:cNvPr id="279" name="CustomShape 2"/>
          <p:cNvSpPr/>
          <p:nvPr/>
        </p:nvSpPr>
        <p:spPr>
          <a:xfrm>
            <a:off x="457200" y="1341360"/>
            <a:ext cx="8228880" cy="4529880"/>
          </a:xfrm>
          <a:prstGeom prst="rect">
            <a:avLst/>
          </a:prstGeom>
          <a:noFill/>
          <a:ln>
            <a:noFill/>
          </a:ln>
        </p:spPr>
        <p:style>
          <a:lnRef idx="0"/>
          <a:fillRef idx="0"/>
          <a:effectRef idx="0"/>
          <a:fontRef idx="minor"/>
        </p:style>
        <p:txBody>
          <a:bodyPr lIns="0" rIns="0" tIns="0" bIns="0"/>
          <a:p>
            <a:r>
              <a:rPr lang="it-IT" sz="1800" spc="-1" strike="noStrike">
                <a:solidFill>
                  <a:srgbClr val="000000"/>
                </a:solidFill>
                <a:uFill>
                  <a:solidFill>
                    <a:srgbClr val="ffffff"/>
                  </a:solidFill>
                </a:uFill>
                <a:latin typeface="Arial"/>
                <a:ea typeface="DejaVu Sans"/>
              </a:rPr>
              <a:t>…</a:t>
            </a:r>
            <a:r>
              <a:rPr lang="it-IT" sz="1800" spc="-1" strike="noStrike">
                <a:solidFill>
                  <a:srgbClr val="000000"/>
                </a:solidFill>
                <a:uFill>
                  <a:solidFill>
                    <a:srgbClr val="ffffff"/>
                  </a:solidFill>
                </a:uFill>
                <a:latin typeface="Calibri"/>
                <a:ea typeface="DejaVu Sans"/>
              </a:rPr>
              <a:t>ovvero le 5 azioni fondamentali</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a:p>
            <a:pPr>
              <a:lnSpc>
                <a:spcPct val="100000"/>
              </a:lnSpc>
            </a:pPr>
            <a:r>
              <a:rPr lang="it-IT" sz="1800" spc="-1" strike="noStrike">
                <a:solidFill>
                  <a:srgbClr val="000000"/>
                </a:solidFill>
                <a:uFill>
                  <a:solidFill>
                    <a:srgbClr val="ffffff"/>
                  </a:solidFill>
                </a:uFill>
                <a:latin typeface="Calibri"/>
                <a:ea typeface="DejaVu Sans"/>
              </a:rPr>
              <a:t>                      </a:t>
            </a:r>
            <a:endParaRPr lang="it-IT" sz="1800" spc="-1" strike="noStrike">
              <a:solidFill>
                <a:srgbClr val="000000"/>
              </a:solidFill>
              <a:uFill>
                <a:solidFill>
                  <a:srgbClr val="ffffff"/>
                </a:solidFill>
              </a:uFill>
              <a:latin typeface="Arial"/>
            </a:endParaRPr>
          </a:p>
          <a:p>
            <a:pPr>
              <a:lnSpc>
                <a:spcPct val="100000"/>
              </a:lnSpc>
            </a:pPr>
            <a:r>
              <a:rPr lang="it-IT" sz="1800" spc="-1" strike="noStrike">
                <a:solidFill>
                  <a:srgbClr val="000000"/>
                </a:solidFill>
                <a:uFill>
                  <a:solidFill>
                    <a:srgbClr val="ffffff"/>
                  </a:solidFill>
                </a:uFill>
                <a:latin typeface="Calibri"/>
                <a:ea typeface="DejaVu Sans"/>
              </a:rPr>
              <a:t> </a:t>
            </a:r>
            <a:endParaRPr lang="it-IT" sz="1800" spc="-1" strike="noStrike">
              <a:solidFill>
                <a:srgbClr val="000000"/>
              </a:solidFill>
              <a:uFill>
                <a:solidFill>
                  <a:srgbClr val="ffffff"/>
                </a:solidFill>
              </a:uFill>
              <a:latin typeface="Arial"/>
            </a:endParaRPr>
          </a:p>
          <a:p>
            <a:pPr>
              <a:lnSpc>
                <a:spcPct val="100000"/>
              </a:lnSpc>
            </a:pPr>
            <a:r>
              <a:rPr lang="it-IT" sz="1800" spc="-1" strike="noStrike">
                <a:solidFill>
                  <a:srgbClr val="000000"/>
                </a:solidFill>
                <a:uFill>
                  <a:solidFill>
                    <a:srgbClr val="ffffff"/>
                  </a:solidFill>
                </a:uFill>
                <a:latin typeface="Calibri"/>
                <a:ea typeface="DejaVu Sans"/>
              </a:rPr>
              <a:t>                       </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a:p>
            <a:pPr>
              <a:lnSpc>
                <a:spcPct val="100000"/>
              </a:lnSpc>
            </a:pPr>
            <a:r>
              <a:rPr lang="it-IT" sz="1800" spc="-1" strike="noStrike">
                <a:solidFill>
                  <a:srgbClr val="000000"/>
                </a:solidFill>
                <a:uFill>
                  <a:solidFill>
                    <a:srgbClr val="ffffff"/>
                  </a:solidFill>
                </a:uFill>
                <a:latin typeface="Calibri"/>
                <a:ea typeface="DejaVu Sans"/>
              </a:rPr>
              <a:t>                       </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a:p>
            <a:pPr>
              <a:lnSpc>
                <a:spcPct val="100000"/>
              </a:lnSpc>
            </a:pPr>
            <a:r>
              <a:rPr lang="it-IT" sz="1800" spc="-1" strike="noStrike">
                <a:solidFill>
                  <a:srgbClr val="000000"/>
                </a:solidFill>
                <a:uFill>
                  <a:solidFill>
                    <a:srgbClr val="ffffff"/>
                  </a:solidFill>
                </a:uFill>
                <a:latin typeface="Calibri"/>
                <a:ea typeface="DejaVu Sans"/>
              </a:rPr>
              <a:t>                       </a:t>
            </a:r>
            <a:r>
              <a:rPr lang="it-IT" sz="800" spc="-1" strike="noStrike">
                <a:solidFill>
                  <a:srgbClr val="000000"/>
                </a:solidFill>
                <a:uFill>
                  <a:solidFill>
                    <a:srgbClr val="ffffff"/>
                  </a:solidFill>
                </a:uFill>
                <a:latin typeface="Calibri"/>
                <a:ea typeface="DejaVu Sans"/>
              </a:rPr>
              <a:t> </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a:p>
            <a:pPr>
              <a:lnSpc>
                <a:spcPct val="100000"/>
              </a:lnSpc>
            </a:pPr>
            <a:r>
              <a:rPr lang="it-IT" sz="1800" spc="-1" strike="noStrike">
                <a:solidFill>
                  <a:srgbClr val="000000"/>
                </a:solidFill>
                <a:uFill>
                  <a:solidFill>
                    <a:srgbClr val="ffffff"/>
                  </a:solidFill>
                </a:uFill>
                <a:latin typeface="Calibri"/>
                <a:ea typeface="DejaVu Sans"/>
              </a:rPr>
              <a:t>                      </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p:txBody>
      </p:sp>
      <p:pic>
        <p:nvPicPr>
          <p:cNvPr id="280" name="Picture 4" descr=""/>
          <p:cNvPicPr/>
          <p:nvPr/>
        </p:nvPicPr>
        <p:blipFill>
          <a:blip r:embed="rId1"/>
          <a:stretch/>
        </p:blipFill>
        <p:spPr>
          <a:xfrm>
            <a:off x="5029200" y="2286000"/>
            <a:ext cx="3656880" cy="3809160"/>
          </a:xfrm>
          <a:prstGeom prst="rect">
            <a:avLst/>
          </a:prstGeom>
          <a:ln>
            <a:noFill/>
          </a:ln>
        </p:spPr>
      </p:pic>
      <p:sp>
        <p:nvSpPr>
          <p:cNvPr id="281" name="CustomShape 3"/>
          <p:cNvSpPr/>
          <p:nvPr/>
        </p:nvSpPr>
        <p:spPr>
          <a:xfrm>
            <a:off x="1009800" y="5229360"/>
            <a:ext cx="2048760" cy="430920"/>
          </a:xfrm>
          <a:prstGeom prst="roundRect">
            <a:avLst>
              <a:gd name="adj" fmla="val 16667"/>
            </a:avLst>
          </a:prstGeom>
          <a:solidFill>
            <a:srgbClr val="0070c0"/>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it-IT" sz="2800" spc="-1" strike="noStrike">
                <a:solidFill>
                  <a:srgbClr val="ffffff"/>
                </a:solidFill>
                <a:uFill>
                  <a:solidFill>
                    <a:srgbClr val="ffffff"/>
                  </a:solidFill>
                </a:uFill>
                <a:latin typeface="Arial"/>
                <a:ea typeface="DejaVu Sans"/>
              </a:rPr>
              <a:t>Utilizzare</a:t>
            </a:r>
            <a:endParaRPr lang="it-IT" sz="1800" spc="-1" strike="noStrike">
              <a:solidFill>
                <a:srgbClr val="000000"/>
              </a:solidFill>
              <a:uFill>
                <a:solidFill>
                  <a:srgbClr val="ffffff"/>
                </a:solidFill>
              </a:uFill>
              <a:latin typeface="Arial"/>
            </a:endParaRPr>
          </a:p>
        </p:txBody>
      </p:sp>
      <p:sp>
        <p:nvSpPr>
          <p:cNvPr id="282" name="CustomShape 4"/>
          <p:cNvSpPr/>
          <p:nvPr/>
        </p:nvSpPr>
        <p:spPr>
          <a:xfrm>
            <a:off x="971640" y="3013200"/>
            <a:ext cx="2086920" cy="430920"/>
          </a:xfrm>
          <a:prstGeom prst="roundRect">
            <a:avLst>
              <a:gd name="adj" fmla="val 16667"/>
            </a:avLst>
          </a:prstGeom>
          <a:solidFill>
            <a:srgbClr val="ff0000"/>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it-IT" sz="2800" spc="-1" strike="noStrike">
                <a:solidFill>
                  <a:srgbClr val="ffffff"/>
                </a:solidFill>
                <a:uFill>
                  <a:solidFill>
                    <a:srgbClr val="ffffff"/>
                  </a:solidFill>
                </a:uFill>
                <a:latin typeface="Arial"/>
                <a:ea typeface="DejaVu Sans"/>
              </a:rPr>
              <a:t>Ricercare</a:t>
            </a:r>
            <a:endParaRPr lang="it-IT" sz="1800" spc="-1" strike="noStrike">
              <a:solidFill>
                <a:srgbClr val="000000"/>
              </a:solidFill>
              <a:uFill>
                <a:solidFill>
                  <a:srgbClr val="ffffff"/>
                </a:solidFill>
              </a:uFill>
              <a:latin typeface="Arial"/>
            </a:endParaRPr>
          </a:p>
        </p:txBody>
      </p:sp>
      <p:sp>
        <p:nvSpPr>
          <p:cNvPr id="283" name="CustomShape 5"/>
          <p:cNvSpPr/>
          <p:nvPr/>
        </p:nvSpPr>
        <p:spPr>
          <a:xfrm>
            <a:off x="996840" y="3701880"/>
            <a:ext cx="2061360" cy="432720"/>
          </a:xfrm>
          <a:prstGeom prst="roundRect">
            <a:avLst>
              <a:gd name="adj" fmla="val 16667"/>
            </a:avLst>
          </a:prstGeom>
          <a:solidFill>
            <a:srgbClr val="bc8ede"/>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it-IT" sz="2600" spc="-1" strike="noStrike">
                <a:solidFill>
                  <a:srgbClr val="ffffff"/>
                </a:solidFill>
                <a:uFill>
                  <a:solidFill>
                    <a:srgbClr val="ffffff"/>
                  </a:solidFill>
                </a:uFill>
                <a:latin typeface="Arial"/>
                <a:ea typeface="DejaVu Sans"/>
              </a:rPr>
              <a:t>Localizzare</a:t>
            </a:r>
            <a:endParaRPr lang="it-IT" sz="1800" spc="-1" strike="noStrike">
              <a:solidFill>
                <a:srgbClr val="000000"/>
              </a:solidFill>
              <a:uFill>
                <a:solidFill>
                  <a:srgbClr val="ffffff"/>
                </a:solidFill>
              </a:uFill>
              <a:latin typeface="Arial"/>
            </a:endParaRPr>
          </a:p>
        </p:txBody>
      </p:sp>
      <p:sp>
        <p:nvSpPr>
          <p:cNvPr id="284" name="CustomShape 6"/>
          <p:cNvSpPr/>
          <p:nvPr/>
        </p:nvSpPr>
        <p:spPr>
          <a:xfrm>
            <a:off x="1009800" y="4502160"/>
            <a:ext cx="2048760" cy="430920"/>
          </a:xfrm>
          <a:prstGeom prst="roundRect">
            <a:avLst>
              <a:gd name="adj" fmla="val 16667"/>
            </a:avLst>
          </a:prstGeom>
          <a:solidFill>
            <a:srgbClr val="92d050"/>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it-IT" sz="2800" spc="-1" strike="noStrike">
                <a:solidFill>
                  <a:srgbClr val="ffffff"/>
                </a:solidFill>
                <a:uFill>
                  <a:solidFill>
                    <a:srgbClr val="ffffff"/>
                  </a:solidFill>
                </a:uFill>
                <a:latin typeface="Arial"/>
                <a:ea typeface="DejaVu Sans"/>
              </a:rPr>
              <a:t>Valutare</a:t>
            </a:r>
            <a:endParaRPr lang="it-IT" sz="1800" spc="-1" strike="noStrike">
              <a:solidFill>
                <a:srgbClr val="000000"/>
              </a:solidFill>
              <a:uFill>
                <a:solidFill>
                  <a:srgbClr val="ffffff"/>
                </a:solidFill>
              </a:uFill>
              <a:latin typeface="Arial"/>
            </a:endParaRPr>
          </a:p>
        </p:txBody>
      </p:sp>
      <p:sp>
        <p:nvSpPr>
          <p:cNvPr id="285" name="CustomShape 7"/>
          <p:cNvSpPr/>
          <p:nvPr/>
        </p:nvSpPr>
        <p:spPr>
          <a:xfrm>
            <a:off x="969840" y="2286000"/>
            <a:ext cx="2088360" cy="430920"/>
          </a:xfrm>
          <a:prstGeom prst="roundRect">
            <a:avLst>
              <a:gd name="adj" fmla="val 16667"/>
            </a:avLst>
          </a:prstGeom>
          <a:solidFill>
            <a:srgbClr val="ffc000"/>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it-IT" sz="2800" spc="-1" strike="noStrike">
                <a:solidFill>
                  <a:srgbClr val="ffffff"/>
                </a:solidFill>
                <a:uFill>
                  <a:solidFill>
                    <a:srgbClr val="ffffff"/>
                  </a:solidFill>
                </a:uFill>
                <a:latin typeface="Arial"/>
                <a:ea typeface="DejaVu Sans"/>
              </a:rPr>
              <a:t>Indagare</a:t>
            </a:r>
            <a:endParaRPr lang="it-IT" sz="1800" spc="-1" strike="noStrike">
              <a:solidFill>
                <a:srgbClr val="000000"/>
              </a:solidFill>
              <a:uFill>
                <a:solidFill>
                  <a:srgbClr val="ffffff"/>
                </a:solidFill>
              </a:uFill>
              <a:latin typeface="Arial"/>
            </a:endParaRPr>
          </a:p>
        </p:txBody>
      </p:sp>
      <p:sp>
        <p:nvSpPr>
          <p:cNvPr id="286" name="CustomShape 8"/>
          <p:cNvSpPr/>
          <p:nvPr/>
        </p:nvSpPr>
        <p:spPr>
          <a:xfrm>
            <a:off x="5652000" y="5949360"/>
            <a:ext cx="2895120" cy="546840"/>
          </a:xfrm>
          <a:prstGeom prst="rect">
            <a:avLst/>
          </a:prstGeom>
          <a:noFill/>
          <a:ln>
            <a:noFill/>
          </a:ln>
        </p:spPr>
        <p:style>
          <a:lnRef idx="0"/>
          <a:fillRef idx="0"/>
          <a:effectRef idx="0"/>
          <a:fontRef idx="minor"/>
        </p:style>
        <p:txBody>
          <a:bodyPr lIns="90000" rIns="90000" tIns="45000" bIns="45000"/>
          <a:p>
            <a:pPr>
              <a:lnSpc>
                <a:spcPct val="100000"/>
              </a:lnSpc>
            </a:pPr>
            <a:r>
              <a:rPr lang="it-IT" sz="1200" spc="-1" strike="noStrike">
                <a:solidFill>
                  <a:srgbClr val="000000"/>
                </a:solidFill>
                <a:uFill>
                  <a:solidFill>
                    <a:srgbClr val="ffffff"/>
                  </a:solidFill>
                </a:uFill>
                <a:latin typeface="Arial"/>
                <a:ea typeface="DejaVu Sans"/>
              </a:rPr>
              <a:t>Pubblico dominio: Sidney Paget, 1892</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3" name="CustomShape 1"/>
          <p:cNvSpPr/>
          <p:nvPr/>
        </p:nvSpPr>
        <p:spPr>
          <a:xfrm>
            <a:off x="683640" y="188640"/>
            <a:ext cx="7922880" cy="518760"/>
          </a:xfrm>
          <a:prstGeom prst="rect">
            <a:avLst/>
          </a:prstGeom>
          <a:noFill/>
          <a:ln>
            <a:noFill/>
          </a:ln>
        </p:spPr>
        <p:style>
          <a:lnRef idx="0"/>
          <a:fillRef idx="0"/>
          <a:effectRef idx="0"/>
          <a:fontRef idx="minor"/>
        </p:style>
        <p:txBody>
          <a:bodyPr lIns="90000" rIns="90000" tIns="46800" bIns="46800"/>
          <a:p>
            <a:pPr>
              <a:lnSpc>
                <a:spcPct val="100000"/>
              </a:lnSpc>
            </a:pPr>
            <a:r>
              <a:rPr b="1" lang="it-IT" sz="2800" spc="-1" strike="noStrike">
                <a:solidFill>
                  <a:srgbClr val="000000"/>
                </a:solidFill>
                <a:uFill>
                  <a:solidFill>
                    <a:srgbClr val="ffffff"/>
                  </a:solidFill>
                </a:uFill>
                <a:latin typeface="Calibri"/>
                <a:ea typeface="SimSun"/>
              </a:rPr>
              <a:t>E se in linea non c’è quello che cerco?</a:t>
            </a:r>
            <a:endParaRPr lang="it-IT" sz="1800" spc="-1" strike="noStrike">
              <a:solidFill>
                <a:srgbClr val="000000"/>
              </a:solidFill>
              <a:uFill>
                <a:solidFill>
                  <a:srgbClr val="ffffff"/>
                </a:solidFill>
              </a:uFill>
              <a:latin typeface="Arial"/>
            </a:endParaRPr>
          </a:p>
        </p:txBody>
      </p:sp>
      <p:sp>
        <p:nvSpPr>
          <p:cNvPr id="344" name="CustomShape 2"/>
          <p:cNvSpPr/>
          <p:nvPr/>
        </p:nvSpPr>
        <p:spPr>
          <a:xfrm>
            <a:off x="323640" y="1412640"/>
            <a:ext cx="5182920" cy="4102560"/>
          </a:xfrm>
          <a:prstGeom prst="rect">
            <a:avLst/>
          </a:prstGeom>
          <a:noFill/>
          <a:ln>
            <a:noFill/>
          </a:ln>
        </p:spPr>
        <p:style>
          <a:lnRef idx="0"/>
          <a:fillRef idx="0"/>
          <a:effectRef idx="0"/>
          <a:fontRef idx="minor"/>
        </p:style>
        <p:txBody>
          <a:bodyPr lIns="90000" rIns="90000" tIns="46800" bIns="46800"/>
          <a:p>
            <a:pPr>
              <a:lnSpc>
                <a:spcPct val="100000"/>
              </a:lnSpc>
            </a:pPr>
            <a:endParaRPr lang="it-IT" sz="1800" spc="-1" strike="noStrike">
              <a:solidFill>
                <a:srgbClr val="000000"/>
              </a:solidFill>
              <a:uFill>
                <a:solidFill>
                  <a:srgbClr val="ffffff"/>
                </a:solidFill>
              </a:uFill>
              <a:latin typeface="Arial"/>
            </a:endParaRPr>
          </a:p>
          <a:p>
            <a:pPr>
              <a:lnSpc>
                <a:spcPct val="100000"/>
              </a:lnSpc>
            </a:pPr>
            <a:r>
              <a:rPr lang="it-IT" sz="2400" spc="-1" strike="noStrike">
                <a:solidFill>
                  <a:srgbClr val="000000"/>
                </a:solidFill>
                <a:uFill>
                  <a:solidFill>
                    <a:srgbClr val="ffffff"/>
                  </a:solidFill>
                </a:uFill>
                <a:latin typeface="Arial"/>
                <a:ea typeface="SimSun"/>
              </a:rPr>
              <a:t> </a:t>
            </a:r>
            <a:endParaRPr lang="it-IT" sz="1800" spc="-1" strike="noStrike">
              <a:solidFill>
                <a:srgbClr val="000000"/>
              </a:solidFill>
              <a:uFill>
                <a:solidFill>
                  <a:srgbClr val="ffffff"/>
                </a:solidFill>
              </a:uFill>
              <a:latin typeface="Arial"/>
            </a:endParaRPr>
          </a:p>
          <a:p>
            <a:pPr>
              <a:lnSpc>
                <a:spcPct val="100000"/>
              </a:lnSpc>
            </a:pPr>
            <a:r>
              <a:rPr lang="it-IT" sz="2400" spc="-1" strike="noStrike">
                <a:solidFill>
                  <a:srgbClr val="000000"/>
                </a:solidFill>
                <a:uFill>
                  <a:solidFill>
                    <a:srgbClr val="ffffff"/>
                  </a:solidFill>
                </a:uFill>
                <a:latin typeface="Calibri"/>
                <a:ea typeface="SimSun"/>
              </a:rPr>
              <a:t>  </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a:p>
            <a:pPr marL="341280" indent="-339480">
              <a:lnSpc>
                <a:spcPct val="100000"/>
              </a:lnSpc>
            </a:pPr>
            <a:endParaRPr lang="it-IT" sz="1800" spc="-1" strike="noStrike">
              <a:solidFill>
                <a:srgbClr val="000000"/>
              </a:solidFill>
              <a:uFill>
                <a:solidFill>
                  <a:srgbClr val="ffffff"/>
                </a:solidFill>
              </a:uFill>
              <a:latin typeface="Arial"/>
            </a:endParaRPr>
          </a:p>
          <a:p>
            <a:pPr marL="341280" indent="-339480">
              <a:lnSpc>
                <a:spcPct val="100000"/>
              </a:lnSpc>
            </a:pPr>
            <a:endParaRPr lang="it-IT" sz="1800" spc="-1" strike="noStrike">
              <a:solidFill>
                <a:srgbClr val="000000"/>
              </a:solidFill>
              <a:uFill>
                <a:solidFill>
                  <a:srgbClr val="ffffff"/>
                </a:solidFill>
              </a:uFill>
              <a:latin typeface="Arial"/>
            </a:endParaRPr>
          </a:p>
        </p:txBody>
      </p:sp>
      <p:pic>
        <p:nvPicPr>
          <p:cNvPr id="345" name="Picture 3" descr=""/>
          <p:cNvPicPr/>
          <p:nvPr/>
        </p:nvPicPr>
        <p:blipFill>
          <a:blip r:embed="rId1"/>
          <a:stretch/>
        </p:blipFill>
        <p:spPr>
          <a:xfrm>
            <a:off x="5868000" y="2925000"/>
            <a:ext cx="2992320" cy="3010680"/>
          </a:xfrm>
          <a:prstGeom prst="rect">
            <a:avLst/>
          </a:prstGeom>
          <a:ln>
            <a:noFill/>
          </a:ln>
        </p:spPr>
      </p:pic>
      <p:pic>
        <p:nvPicPr>
          <p:cNvPr id="346" name="Picture 4" descr=""/>
          <p:cNvPicPr/>
          <p:nvPr/>
        </p:nvPicPr>
        <p:blipFill>
          <a:blip r:embed="rId2"/>
          <a:stretch/>
        </p:blipFill>
        <p:spPr>
          <a:xfrm>
            <a:off x="3708000" y="2565000"/>
            <a:ext cx="2014200" cy="846000"/>
          </a:xfrm>
          <a:prstGeom prst="rect">
            <a:avLst/>
          </a:prstGeom>
          <a:ln>
            <a:noFill/>
          </a:ln>
        </p:spPr>
      </p:pic>
      <p:sp>
        <p:nvSpPr>
          <p:cNvPr id="347" name="CustomShape 3"/>
          <p:cNvSpPr/>
          <p:nvPr/>
        </p:nvSpPr>
        <p:spPr>
          <a:xfrm>
            <a:off x="2971800" y="6243480"/>
            <a:ext cx="3349440" cy="453960"/>
          </a:xfrm>
          <a:prstGeom prst="rect">
            <a:avLst/>
          </a:prstGeom>
          <a:noFill/>
          <a:ln>
            <a:noFill/>
          </a:ln>
        </p:spPr>
        <p:style>
          <a:lnRef idx="0"/>
          <a:fillRef idx="0"/>
          <a:effectRef idx="0"/>
          <a:fontRef idx="minor"/>
        </p:style>
        <p:txBody>
          <a:bodyPr lIns="90000" rIns="90000" tIns="46800" bIns="46800" anchor="b"/>
          <a:p>
            <a:pPr algn="ctr">
              <a:lnSpc>
                <a:spcPct val="100000"/>
              </a:lnSpc>
            </a:pPr>
            <a:r>
              <a:rPr b="1" lang="it-IT" sz="1000" spc="-1" strike="noStrike">
                <a:solidFill>
                  <a:srgbClr val="000066"/>
                </a:solidFill>
                <a:uFill>
                  <a:solidFill>
                    <a:srgbClr val="ffffff"/>
                  </a:solidFill>
                </a:uFill>
                <a:latin typeface="Times New Roman"/>
                <a:ea typeface="SimSun"/>
              </a:rPr>
              <a:t>Sistema Bibliotecario di Ateneo | Università di Padova</a:t>
            </a:r>
            <a:endParaRPr lang="it-IT" sz="1800" spc="-1" strike="noStrike">
              <a:solidFill>
                <a:srgbClr val="000000"/>
              </a:solidFill>
              <a:uFill>
                <a:solidFill>
                  <a:srgbClr val="ffffff"/>
                </a:solidFill>
              </a:uFill>
              <a:latin typeface="Arial"/>
            </a:endParaRPr>
          </a:p>
        </p:txBody>
      </p:sp>
      <p:sp>
        <p:nvSpPr>
          <p:cNvPr id="348" name="CustomShape 4"/>
          <p:cNvSpPr/>
          <p:nvPr/>
        </p:nvSpPr>
        <p:spPr>
          <a:xfrm>
            <a:off x="323640" y="1412640"/>
            <a:ext cx="5832360" cy="3747960"/>
          </a:xfrm>
          <a:prstGeom prst="rect">
            <a:avLst/>
          </a:prstGeom>
          <a:noFill/>
          <a:ln>
            <a:noFill/>
          </a:ln>
        </p:spPr>
        <p:style>
          <a:lnRef idx="0"/>
          <a:fillRef idx="0"/>
          <a:effectRef idx="0"/>
          <a:fontRef idx="minor"/>
        </p:style>
        <p:txBody>
          <a:bodyPr lIns="90000" rIns="90000" tIns="45000" bIns="45000"/>
          <a:p>
            <a:pPr lvl="1" marL="563400" indent="-348840">
              <a:lnSpc>
                <a:spcPct val="100000"/>
              </a:lnSpc>
              <a:buClr>
                <a:srgbClr val="a50021"/>
              </a:buClr>
              <a:buFont typeface="Wingdings" charset="2"/>
              <a:buChar char=""/>
            </a:pPr>
            <a:r>
              <a:rPr lang="it-IT" sz="2400" spc="-1" strike="noStrike" u="sng">
                <a:solidFill>
                  <a:srgbClr val="0000ff"/>
                </a:solidFill>
                <a:uFill>
                  <a:solidFill>
                    <a:srgbClr val="ffffff"/>
                  </a:solidFill>
                </a:uFill>
                <a:latin typeface="Arial"/>
                <a:ea typeface="DejaVu Sans"/>
                <a:hlinkClick r:id="rId3"/>
              </a:rPr>
              <a:t>Fornitura documenti</a:t>
            </a:r>
            <a:endParaRPr lang="it-IT" sz="1800" spc="-1" strike="noStrike">
              <a:solidFill>
                <a:srgbClr val="000000"/>
              </a:solidFill>
              <a:uFill>
                <a:solidFill>
                  <a:srgbClr val="ffffff"/>
                </a:solidFill>
              </a:uFill>
              <a:latin typeface="Arial"/>
            </a:endParaRPr>
          </a:p>
          <a:p>
            <a:pPr lvl="2" marL="874800" indent="-342720">
              <a:lnSpc>
                <a:spcPct val="100000"/>
              </a:lnSpc>
              <a:buClr>
                <a:srgbClr val="a50021"/>
              </a:buClr>
              <a:buFont typeface="Wingdings" charset="2"/>
              <a:buChar char=""/>
            </a:pPr>
            <a:r>
              <a:rPr lang="it-IT" sz="2400" spc="-1" strike="noStrike">
                <a:solidFill>
                  <a:srgbClr val="000000"/>
                </a:solidFill>
                <a:uFill>
                  <a:solidFill>
                    <a:srgbClr val="ffffff"/>
                  </a:solidFill>
                </a:uFill>
                <a:latin typeface="Arial"/>
                <a:ea typeface="DejaVu Sans"/>
              </a:rPr>
              <a:t>Articoli </a:t>
            </a:r>
            <a:endParaRPr lang="it-IT" sz="1800" spc="-1" strike="noStrike">
              <a:solidFill>
                <a:srgbClr val="000000"/>
              </a:solidFill>
              <a:uFill>
                <a:solidFill>
                  <a:srgbClr val="ffffff"/>
                </a:solidFill>
              </a:uFill>
              <a:latin typeface="Arial"/>
            </a:endParaRPr>
          </a:p>
          <a:p>
            <a:pPr lvl="2" marL="874800" indent="-342720">
              <a:lnSpc>
                <a:spcPct val="100000"/>
              </a:lnSpc>
              <a:buClr>
                <a:srgbClr val="a50021"/>
              </a:buClr>
              <a:buFont typeface="Wingdings" charset="2"/>
              <a:buChar char=""/>
            </a:pPr>
            <a:r>
              <a:rPr lang="it-IT" sz="2400" spc="-1" strike="noStrike">
                <a:solidFill>
                  <a:srgbClr val="000000"/>
                </a:solidFill>
                <a:uFill>
                  <a:solidFill>
                    <a:srgbClr val="ffffff"/>
                  </a:solidFill>
                </a:uFill>
                <a:latin typeface="Arial"/>
                <a:ea typeface="DejaVu Sans"/>
              </a:rPr>
              <a:t>Parti di libro </a:t>
            </a:r>
            <a:endParaRPr lang="it-IT" sz="1800" spc="-1" strike="noStrike">
              <a:solidFill>
                <a:srgbClr val="000000"/>
              </a:solidFill>
              <a:uFill>
                <a:solidFill>
                  <a:srgbClr val="ffffff"/>
                </a:solidFill>
              </a:uFill>
              <a:latin typeface="Arial"/>
            </a:endParaRPr>
          </a:p>
          <a:p>
            <a:pPr marL="671400">
              <a:lnSpc>
                <a:spcPct val="100000"/>
              </a:lnSpc>
            </a:pPr>
            <a:r>
              <a:rPr lang="it-IT" sz="2400" spc="-1" strike="noStrike">
                <a:solidFill>
                  <a:srgbClr val="e46c0a"/>
                </a:solidFill>
                <a:uFill>
                  <a:solidFill>
                    <a:srgbClr val="ffffff"/>
                  </a:solidFill>
                </a:uFill>
                <a:latin typeface="Arial"/>
                <a:ea typeface="DejaVu Sans"/>
              </a:rPr>
              <a:t>                  </a:t>
            </a:r>
            <a:r>
              <a:rPr lang="it-IT" sz="2000" spc="-1" strike="noStrike">
                <a:solidFill>
                  <a:srgbClr val="000000"/>
                </a:solidFill>
                <a:uFill>
                  <a:solidFill>
                    <a:srgbClr val="ffffff"/>
                  </a:solidFill>
                </a:uFill>
                <a:latin typeface="Arial"/>
                <a:ea typeface="DejaVu Sans"/>
              </a:rPr>
              <a:t>Iscriviti a:</a:t>
            </a:r>
            <a:endParaRPr lang="it-IT" sz="1800" spc="-1" strike="noStrike">
              <a:solidFill>
                <a:srgbClr val="000000"/>
              </a:solidFill>
              <a:uFill>
                <a:solidFill>
                  <a:srgbClr val="ffffff"/>
                </a:solidFill>
              </a:uFill>
              <a:latin typeface="Arial"/>
            </a:endParaRPr>
          </a:p>
          <a:p>
            <a:pPr marL="671400">
              <a:lnSpc>
                <a:spcPct val="100000"/>
              </a:lnSpc>
            </a:pPr>
            <a:endParaRPr lang="it-IT" sz="1800" spc="-1" strike="noStrike">
              <a:solidFill>
                <a:srgbClr val="000000"/>
              </a:solidFill>
              <a:uFill>
                <a:solidFill>
                  <a:srgbClr val="ffffff"/>
                </a:solidFill>
              </a:uFill>
              <a:latin typeface="Arial"/>
            </a:endParaRPr>
          </a:p>
          <a:p>
            <a:pPr marL="671400">
              <a:lnSpc>
                <a:spcPct val="100000"/>
              </a:lnSpc>
            </a:pPr>
            <a:endParaRPr lang="it-IT" sz="1800" spc="-1" strike="noStrike">
              <a:solidFill>
                <a:srgbClr val="000000"/>
              </a:solidFill>
              <a:uFill>
                <a:solidFill>
                  <a:srgbClr val="ffffff"/>
                </a:solidFill>
              </a:uFill>
              <a:latin typeface="Arial"/>
            </a:endParaRPr>
          </a:p>
          <a:p>
            <a:pPr marL="671400">
              <a:lnSpc>
                <a:spcPct val="100000"/>
              </a:lnSpc>
            </a:pPr>
            <a:endParaRPr lang="it-IT" sz="1800" spc="-1" strike="noStrike">
              <a:solidFill>
                <a:srgbClr val="000000"/>
              </a:solidFill>
              <a:uFill>
                <a:solidFill>
                  <a:srgbClr val="ffffff"/>
                </a:solidFill>
              </a:uFill>
              <a:latin typeface="Arial"/>
            </a:endParaRPr>
          </a:p>
          <a:p>
            <a:pPr marL="671400">
              <a:lnSpc>
                <a:spcPct val="100000"/>
              </a:lnSpc>
            </a:pPr>
            <a:endParaRPr lang="it-IT" sz="1800" spc="-1" strike="noStrike">
              <a:solidFill>
                <a:srgbClr val="000000"/>
              </a:solidFill>
              <a:uFill>
                <a:solidFill>
                  <a:srgbClr val="ffffff"/>
                </a:solidFill>
              </a:uFill>
              <a:latin typeface="Arial"/>
            </a:endParaRPr>
          </a:p>
          <a:p>
            <a:pPr lvl="1" marL="563400" indent="-348840">
              <a:lnSpc>
                <a:spcPct val="100000"/>
              </a:lnSpc>
              <a:buClr>
                <a:srgbClr val="a50021"/>
              </a:buClr>
              <a:buFont typeface="Wingdings" charset="2"/>
              <a:buChar char=""/>
            </a:pPr>
            <a:r>
              <a:rPr lang="it-IT" sz="2400" spc="-1" strike="noStrike" u="sng">
                <a:solidFill>
                  <a:srgbClr val="0000ff"/>
                </a:solidFill>
                <a:uFill>
                  <a:solidFill>
                    <a:srgbClr val="ffffff"/>
                  </a:solidFill>
                </a:uFill>
                <a:latin typeface="Arial"/>
                <a:ea typeface="DejaVu Sans"/>
                <a:hlinkClick r:id="rId4"/>
              </a:rPr>
              <a:t>Prestito interbibliotecario</a:t>
            </a:r>
            <a:endParaRPr lang="it-IT" sz="1800" spc="-1" strike="noStrike">
              <a:solidFill>
                <a:srgbClr val="000000"/>
              </a:solidFill>
              <a:uFill>
                <a:solidFill>
                  <a:srgbClr val="ffffff"/>
                </a:solidFill>
              </a:uFill>
              <a:latin typeface="Arial"/>
            </a:endParaRPr>
          </a:p>
          <a:p>
            <a:pPr lvl="2" marL="880920" indent="-348840">
              <a:lnSpc>
                <a:spcPct val="100000"/>
              </a:lnSpc>
              <a:buClr>
                <a:srgbClr val="a50021"/>
              </a:buClr>
              <a:buFont typeface="Wingdings" charset="2"/>
              <a:buChar char=""/>
            </a:pPr>
            <a:r>
              <a:rPr lang="it-IT" sz="2400" spc="-1" strike="noStrike">
                <a:solidFill>
                  <a:srgbClr val="000000"/>
                </a:solidFill>
                <a:uFill>
                  <a:solidFill>
                    <a:srgbClr val="ffffff"/>
                  </a:solidFill>
                </a:uFill>
                <a:latin typeface="Arial"/>
                <a:ea typeface="DejaVu Sans"/>
              </a:rPr>
              <a:t>Libri da biblioteche italiane </a:t>
            </a:r>
            <a:endParaRPr lang="it-IT" sz="1800" spc="-1" strike="noStrike">
              <a:solidFill>
                <a:srgbClr val="000000"/>
              </a:solidFill>
              <a:uFill>
                <a:solidFill>
                  <a:srgbClr val="ffffff"/>
                </a:solidFill>
              </a:uFill>
              <a:latin typeface="Arial"/>
            </a:endParaRPr>
          </a:p>
          <a:p>
            <a:pPr marL="671400">
              <a:lnSpc>
                <a:spcPct val="100000"/>
              </a:lnSpc>
            </a:pPr>
            <a:r>
              <a:rPr lang="it-IT" sz="2400" spc="-1" strike="noStrike">
                <a:solidFill>
                  <a:srgbClr val="000000"/>
                </a:solidFill>
                <a:uFill>
                  <a:solidFill>
                    <a:srgbClr val="ffffff"/>
                  </a:solidFill>
                </a:uFill>
                <a:latin typeface="Arial"/>
                <a:ea typeface="DejaVu Sans"/>
              </a:rPr>
              <a:t>	</a:t>
            </a:r>
            <a:r>
              <a:rPr lang="it-IT" sz="2400" spc="-1" strike="noStrike">
                <a:solidFill>
                  <a:srgbClr val="000000"/>
                </a:solidFill>
                <a:uFill>
                  <a:solidFill>
                    <a:srgbClr val="ffffff"/>
                  </a:solidFill>
                </a:uFill>
                <a:latin typeface="Arial"/>
                <a:ea typeface="DejaVu Sans"/>
              </a:rPr>
              <a:t>e straniere</a:t>
            </a:r>
            <a:endParaRPr lang="it-IT" sz="1800" spc="-1" strike="noStrike">
              <a:solidFill>
                <a:srgbClr val="000000"/>
              </a:solidFill>
              <a:uFill>
                <a:solidFill>
                  <a:srgbClr val="ffffff"/>
                </a:solidFill>
              </a:uFill>
              <a:latin typeface="Arial"/>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9" name="CustomShape 1"/>
          <p:cNvSpPr/>
          <p:nvPr/>
        </p:nvSpPr>
        <p:spPr>
          <a:xfrm>
            <a:off x="2781360" y="6237360"/>
            <a:ext cx="3590640" cy="456480"/>
          </a:xfrm>
          <a:prstGeom prst="rect">
            <a:avLst/>
          </a:prstGeom>
          <a:noFill/>
          <a:ln w="19080">
            <a:noFill/>
          </a:ln>
        </p:spPr>
        <p:style>
          <a:lnRef idx="0"/>
          <a:fillRef idx="0"/>
          <a:effectRef idx="0"/>
          <a:fontRef idx="minor"/>
        </p:style>
        <p:txBody>
          <a:bodyPr lIns="90000" rIns="90000" tIns="45000" bIns="45000"/>
          <a:p>
            <a:pPr>
              <a:lnSpc>
                <a:spcPct val="100000"/>
              </a:lnSpc>
            </a:pPr>
            <a:r>
              <a:rPr lang="it-IT" sz="1000" spc="-1" strike="noStrike">
                <a:solidFill>
                  <a:srgbClr val="000000"/>
                </a:solidFill>
                <a:uFill>
                  <a:solidFill>
                    <a:srgbClr val="ffffff"/>
                  </a:solidFill>
                </a:uFill>
                <a:latin typeface="Arial"/>
                <a:ea typeface="DejaVu Sans"/>
              </a:rPr>
              <a:t>Sistema Bibliotecario di Ateneo | Università di Padova</a:t>
            </a:r>
            <a:endParaRPr lang="it-IT" sz="1800" spc="-1" strike="noStrike">
              <a:solidFill>
                <a:srgbClr val="000000"/>
              </a:solidFill>
              <a:uFill>
                <a:solidFill>
                  <a:srgbClr val="ffffff"/>
                </a:solidFill>
              </a:uFill>
              <a:latin typeface="Arial"/>
            </a:endParaRPr>
          </a:p>
        </p:txBody>
      </p:sp>
      <p:sp>
        <p:nvSpPr>
          <p:cNvPr id="350" name="CustomShape 2"/>
          <p:cNvSpPr/>
          <p:nvPr/>
        </p:nvSpPr>
        <p:spPr>
          <a:xfrm>
            <a:off x="457200" y="273600"/>
            <a:ext cx="8228520" cy="418320"/>
          </a:xfrm>
          <a:prstGeom prst="rect">
            <a:avLst/>
          </a:prstGeom>
          <a:noFill/>
          <a:ln>
            <a:noFill/>
          </a:ln>
        </p:spPr>
        <p:style>
          <a:lnRef idx="0"/>
          <a:fillRef idx="0"/>
          <a:effectRef idx="0"/>
          <a:fontRef idx="minor"/>
        </p:style>
        <p:txBody>
          <a:bodyPr lIns="0" rIns="0" tIns="0" bIns="0" anchor="ctr"/>
          <a:p>
            <a:pPr>
              <a:lnSpc>
                <a:spcPct val="100000"/>
              </a:lnSpc>
            </a:pPr>
            <a:r>
              <a:rPr lang="it-IT" sz="2800" spc="-1" strike="noStrike">
                <a:solidFill>
                  <a:srgbClr val="000000"/>
                </a:solidFill>
                <a:uFill>
                  <a:solidFill>
                    <a:srgbClr val="ffffff"/>
                  </a:solidFill>
                </a:uFill>
                <a:latin typeface="Arial"/>
                <a:ea typeface="DejaVu Sans"/>
              </a:rPr>
              <a:t>   </a:t>
            </a:r>
            <a:endParaRPr lang="it-IT" sz="1800" spc="-1" strike="noStrike">
              <a:solidFill>
                <a:srgbClr val="000000"/>
              </a:solidFill>
              <a:uFill>
                <a:solidFill>
                  <a:srgbClr val="ffffff"/>
                </a:solidFill>
              </a:uFill>
              <a:latin typeface="Arial"/>
            </a:endParaRPr>
          </a:p>
        </p:txBody>
      </p:sp>
      <p:sp>
        <p:nvSpPr>
          <p:cNvPr id="351" name="CustomShape 3"/>
          <p:cNvSpPr/>
          <p:nvPr/>
        </p:nvSpPr>
        <p:spPr>
          <a:xfrm>
            <a:off x="569880" y="2852640"/>
            <a:ext cx="8105760" cy="2879640"/>
          </a:xfrm>
          <a:prstGeom prst="rect">
            <a:avLst/>
          </a:prstGeom>
          <a:noFill/>
          <a:ln>
            <a:noFill/>
          </a:ln>
        </p:spPr>
        <p:style>
          <a:lnRef idx="0"/>
          <a:fillRef idx="0"/>
          <a:effectRef idx="0"/>
          <a:fontRef idx="minor"/>
        </p:style>
        <p:txBody>
          <a:bodyPr lIns="0" rIns="0" tIns="0" bIns="0"/>
          <a:p>
            <a:pPr marL="432000" indent="-323640">
              <a:lnSpc>
                <a:spcPct val="150000"/>
              </a:lnSpc>
              <a:buClr>
                <a:srgbClr val="000000"/>
              </a:buClr>
              <a:buFont typeface="Wingdings" charset="2"/>
              <a:buChar char=""/>
            </a:pPr>
            <a:r>
              <a:rPr lang="it-IT" sz="2800" spc="-1" strike="noStrike">
                <a:solidFill>
                  <a:srgbClr val="000000"/>
                </a:solidFill>
                <a:uFill>
                  <a:solidFill>
                    <a:srgbClr val="ffffff"/>
                  </a:solidFill>
                </a:uFill>
                <a:latin typeface="Calibri"/>
                <a:ea typeface="DejaVu Sans"/>
              </a:rPr>
              <a:t>Per consultare altre tesi</a:t>
            </a:r>
            <a:endParaRPr lang="it-IT" sz="1800" spc="-1" strike="noStrike">
              <a:solidFill>
                <a:srgbClr val="000000"/>
              </a:solidFill>
              <a:uFill>
                <a:solidFill>
                  <a:srgbClr val="ffffff"/>
                </a:solidFill>
              </a:uFill>
              <a:latin typeface="Arial"/>
            </a:endParaRPr>
          </a:p>
          <a:p>
            <a:pPr marL="432000" indent="-323640">
              <a:lnSpc>
                <a:spcPct val="150000"/>
              </a:lnSpc>
              <a:buClr>
                <a:srgbClr val="000000"/>
              </a:buClr>
              <a:buFont typeface="Wingdings" charset="2"/>
              <a:buChar char=""/>
            </a:pPr>
            <a:r>
              <a:rPr lang="it-IT" sz="2800" spc="-1" strike="noStrike">
                <a:solidFill>
                  <a:srgbClr val="000000"/>
                </a:solidFill>
                <a:uFill>
                  <a:solidFill>
                    <a:srgbClr val="ffffff"/>
                  </a:solidFill>
                </a:uFill>
                <a:latin typeface="Calibri"/>
                <a:ea typeface="DejaVu Sans"/>
              </a:rPr>
              <a:t>Per depositare la tua tesi e renderla più visibile </a:t>
            </a:r>
            <a:endParaRPr lang="it-IT" sz="1800" spc="-1" strike="noStrike">
              <a:solidFill>
                <a:srgbClr val="000000"/>
              </a:solidFill>
              <a:uFill>
                <a:solidFill>
                  <a:srgbClr val="ffffff"/>
                </a:solidFill>
              </a:uFill>
              <a:latin typeface="Arial"/>
            </a:endParaRPr>
          </a:p>
          <a:p>
            <a:pPr marL="432000" indent="-323640">
              <a:lnSpc>
                <a:spcPct val="150000"/>
              </a:lnSpc>
              <a:buClr>
                <a:srgbClr val="000000"/>
              </a:buClr>
              <a:buFont typeface="Wingdings" charset="2"/>
              <a:buChar char=""/>
            </a:pPr>
            <a:r>
              <a:rPr lang="it-IT" sz="2800" spc="-1" strike="noStrike">
                <a:solidFill>
                  <a:srgbClr val="000000"/>
                </a:solidFill>
                <a:uFill>
                  <a:solidFill>
                    <a:srgbClr val="ffffff"/>
                  </a:solidFill>
                </a:uFill>
                <a:latin typeface="Calibri"/>
                <a:ea typeface="DejaVu Sans"/>
              </a:rPr>
              <a:t>Per tutelarti da eventuali plagi</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p:txBody>
      </p:sp>
      <p:pic>
        <p:nvPicPr>
          <p:cNvPr id="352" name="Picture 2" descr=""/>
          <p:cNvPicPr/>
          <p:nvPr/>
        </p:nvPicPr>
        <p:blipFill>
          <a:blip r:embed="rId1"/>
          <a:srcRect l="0" t="15631" r="81156" b="74030"/>
          <a:stretch/>
        </p:blipFill>
        <p:spPr>
          <a:xfrm>
            <a:off x="344520" y="1557360"/>
            <a:ext cx="2299680" cy="1010520"/>
          </a:xfrm>
          <a:prstGeom prst="rect">
            <a:avLst/>
          </a:prstGeom>
          <a:ln>
            <a:noFill/>
          </a:ln>
        </p:spPr>
      </p:pic>
      <p:pic>
        <p:nvPicPr>
          <p:cNvPr id="353" name="Picture 2" descr=""/>
          <p:cNvPicPr/>
          <p:nvPr/>
        </p:nvPicPr>
        <p:blipFill>
          <a:blip r:embed="rId2"/>
          <a:srcRect l="50692" t="15631" r="1928" b="74030"/>
          <a:stretch/>
        </p:blipFill>
        <p:spPr>
          <a:xfrm>
            <a:off x="2484360" y="1557360"/>
            <a:ext cx="5776200" cy="1010520"/>
          </a:xfrm>
          <a:prstGeom prst="rect">
            <a:avLst/>
          </a:prstGeom>
          <a:ln>
            <a:noFill/>
          </a:ln>
        </p:spPr>
      </p:pic>
      <p:pic>
        <p:nvPicPr>
          <p:cNvPr id="354" name="Picture 8" descr=""/>
          <p:cNvPicPr/>
          <p:nvPr/>
        </p:nvPicPr>
        <p:blipFill>
          <a:blip r:embed="rId3"/>
          <a:stretch/>
        </p:blipFill>
        <p:spPr>
          <a:xfrm>
            <a:off x="6876360" y="4221000"/>
            <a:ext cx="1485360" cy="1894680"/>
          </a:xfrm>
          <a:prstGeom prst="rect">
            <a:avLst/>
          </a:prstGeom>
          <a:ln>
            <a:noFill/>
          </a:ln>
        </p:spPr>
      </p:pic>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5" name="TextShape 1"/>
          <p:cNvSpPr txBox="1"/>
          <p:nvPr/>
        </p:nvSpPr>
        <p:spPr>
          <a:xfrm>
            <a:off x="899640" y="273600"/>
            <a:ext cx="7786440" cy="490680"/>
          </a:xfrm>
          <a:prstGeom prst="rect">
            <a:avLst/>
          </a:prstGeom>
          <a:noFill/>
          <a:ln>
            <a:noFill/>
          </a:ln>
        </p:spPr>
        <p:txBody>
          <a:bodyPr lIns="0" rIns="0" tIns="0" bIns="0" anchor="ctr"/>
          <a:p>
            <a:r>
              <a:rPr b="1" lang="it-IT" sz="2800" spc="-1" strike="noStrike">
                <a:solidFill>
                  <a:srgbClr val="000000"/>
                </a:solidFill>
                <a:uFill>
                  <a:solidFill>
                    <a:srgbClr val="ffffff"/>
                  </a:solidFill>
                </a:uFill>
                <a:latin typeface="Calibri"/>
              </a:rPr>
              <a:t>La gestione della bibliografia</a:t>
            </a:r>
            <a:endParaRPr lang="it-IT" sz="1800" spc="-1" strike="noStrike">
              <a:solidFill>
                <a:srgbClr val="000000"/>
              </a:solidFill>
              <a:uFill>
                <a:solidFill>
                  <a:srgbClr val="ffffff"/>
                </a:solidFill>
              </a:uFill>
              <a:latin typeface="Arial"/>
            </a:endParaRPr>
          </a:p>
        </p:txBody>
      </p:sp>
      <p:sp>
        <p:nvSpPr>
          <p:cNvPr id="356" name="TextShape 2"/>
          <p:cNvSpPr txBox="1"/>
          <p:nvPr/>
        </p:nvSpPr>
        <p:spPr>
          <a:xfrm>
            <a:off x="395640" y="1196640"/>
            <a:ext cx="8290440" cy="4464000"/>
          </a:xfrm>
          <a:prstGeom prst="rect">
            <a:avLst/>
          </a:prstGeom>
          <a:noFill/>
          <a:ln>
            <a:noFill/>
          </a:ln>
        </p:spPr>
        <p:txBody>
          <a:bodyPr lIns="0" rIns="0" tIns="0" bIns="0" anchor="ctr"/>
          <a:p>
            <a:endParaRPr lang="it-IT" sz="3200" spc="-1" strike="noStrike">
              <a:solidFill>
                <a:srgbClr val="000000"/>
              </a:solidFill>
              <a:uFill>
                <a:solidFill>
                  <a:srgbClr val="ffffff"/>
                </a:solidFill>
              </a:uFill>
              <a:latin typeface="Arial"/>
            </a:endParaRPr>
          </a:p>
          <a:p>
            <a:endParaRPr lang="it-IT" sz="3200" spc="-1" strike="noStrike">
              <a:solidFill>
                <a:srgbClr val="000000"/>
              </a:solidFill>
              <a:uFill>
                <a:solidFill>
                  <a:srgbClr val="ffffff"/>
                </a:solidFill>
              </a:uFill>
              <a:latin typeface="Arial"/>
            </a:endParaRPr>
          </a:p>
          <a:p>
            <a:endParaRPr lang="it-IT" sz="3200" spc="-1" strike="noStrike">
              <a:solidFill>
                <a:srgbClr val="000000"/>
              </a:solidFill>
              <a:uFill>
                <a:solidFill>
                  <a:srgbClr val="ffffff"/>
                </a:solidFill>
              </a:uFill>
              <a:latin typeface="Arial"/>
            </a:endParaRPr>
          </a:p>
          <a:p>
            <a:pPr algn="ctr">
              <a:lnSpc>
                <a:spcPct val="100000"/>
              </a:lnSpc>
            </a:pPr>
            <a:endParaRPr lang="it-IT" sz="3200" spc="-1" strike="noStrike">
              <a:solidFill>
                <a:srgbClr val="000000"/>
              </a:solidFill>
              <a:uFill>
                <a:solidFill>
                  <a:srgbClr val="ffffff"/>
                </a:solidFill>
              </a:uFill>
              <a:latin typeface="Arial"/>
            </a:endParaRPr>
          </a:p>
          <a:p>
            <a:pPr algn="ctr">
              <a:lnSpc>
                <a:spcPct val="100000"/>
              </a:lnSpc>
            </a:pPr>
            <a:r>
              <a:rPr lang="it-IT" sz="2000" spc="-1" strike="noStrike">
                <a:solidFill>
                  <a:srgbClr val="000000"/>
                </a:solidFill>
                <a:uFill>
                  <a:solidFill>
                    <a:srgbClr val="ffffff"/>
                  </a:solidFill>
                </a:uFill>
                <a:latin typeface="Calibri"/>
              </a:rPr>
              <a:t>è un programma per raccogliere riferimenti  bibliografici,</a:t>
            </a:r>
            <a:endParaRPr lang="it-IT" sz="3200" spc="-1" strike="noStrike">
              <a:solidFill>
                <a:srgbClr val="000000"/>
              </a:solidFill>
              <a:uFill>
                <a:solidFill>
                  <a:srgbClr val="ffffff"/>
                </a:solidFill>
              </a:uFill>
              <a:latin typeface="Arial"/>
            </a:endParaRPr>
          </a:p>
          <a:p>
            <a:pPr algn="ctr">
              <a:lnSpc>
                <a:spcPct val="100000"/>
              </a:lnSpc>
            </a:pPr>
            <a:r>
              <a:rPr lang="it-IT" sz="2000" spc="-1" strike="noStrike">
                <a:solidFill>
                  <a:srgbClr val="000000"/>
                </a:solidFill>
                <a:uFill>
                  <a:solidFill>
                    <a:srgbClr val="ffffff"/>
                  </a:solidFill>
                </a:uFill>
                <a:latin typeface="Calibri"/>
              </a:rPr>
              <a:t> </a:t>
            </a:r>
            <a:r>
              <a:rPr lang="it-IT" sz="2000" spc="-1" strike="noStrike">
                <a:solidFill>
                  <a:srgbClr val="000000"/>
                </a:solidFill>
                <a:uFill>
                  <a:solidFill>
                    <a:srgbClr val="ffffff"/>
                  </a:solidFill>
                </a:uFill>
                <a:latin typeface="Calibri"/>
              </a:rPr>
              <a:t>creare e gestire la tua bibliografia</a:t>
            </a:r>
            <a:r>
              <a:rPr lang="it-IT" sz="2000" spc="-1" strike="noStrike">
                <a:solidFill>
                  <a:srgbClr val="000000"/>
                </a:solidFill>
                <a:uFill>
                  <a:solidFill>
                    <a:srgbClr val="ffffff"/>
                  </a:solidFill>
                </a:uFill>
                <a:latin typeface="Calibri"/>
              </a:rPr>
              <a:t>
</a:t>
            </a:r>
            <a:endParaRPr lang="it-IT" sz="3200" spc="-1" strike="noStrike">
              <a:solidFill>
                <a:srgbClr val="000000"/>
              </a:solidFill>
              <a:uFill>
                <a:solidFill>
                  <a:srgbClr val="ffffff"/>
                </a:solidFill>
              </a:uFill>
              <a:latin typeface="Arial"/>
            </a:endParaRPr>
          </a:p>
          <a:p>
            <a:pPr>
              <a:lnSpc>
                <a:spcPct val="100000"/>
              </a:lnSpc>
            </a:pPr>
            <a:r>
              <a:rPr lang="it-IT" sz="2000" spc="-1" strike="noStrike">
                <a:solidFill>
                  <a:srgbClr val="000000"/>
                </a:solidFill>
                <a:uFill>
                  <a:solidFill>
                    <a:srgbClr val="ffffff"/>
                  </a:solidFill>
                </a:uFill>
                <a:latin typeface="Calibri"/>
              </a:rPr>
              <a:t>Con RefWorks potrai:</a:t>
            </a:r>
            <a:endParaRPr lang="it-IT" sz="3200" spc="-1" strike="noStrike">
              <a:solidFill>
                <a:srgbClr val="000000"/>
              </a:solidFill>
              <a:uFill>
                <a:solidFill>
                  <a:srgbClr val="ffffff"/>
                </a:solidFill>
              </a:uFill>
              <a:latin typeface="Arial"/>
            </a:endParaRPr>
          </a:p>
          <a:p>
            <a:pPr>
              <a:lnSpc>
                <a:spcPct val="100000"/>
              </a:lnSpc>
            </a:pPr>
            <a:endParaRPr lang="it-IT" sz="3200" spc="-1" strike="noStrike">
              <a:solidFill>
                <a:srgbClr val="000000"/>
              </a:solidFill>
              <a:uFill>
                <a:solidFill>
                  <a:srgbClr val="ffffff"/>
                </a:solidFill>
              </a:uFill>
              <a:latin typeface="Arial"/>
            </a:endParaRPr>
          </a:p>
          <a:p>
            <a:pPr lvl="2" marL="648000" indent="-216000">
              <a:lnSpc>
                <a:spcPct val="100000"/>
              </a:lnSpc>
              <a:buClr>
                <a:srgbClr val="000000"/>
              </a:buClr>
              <a:buFont typeface="Wingdings" charset="2"/>
              <a:buChar char=""/>
            </a:pPr>
            <a:r>
              <a:rPr lang="it-IT" sz="2000" spc="-1" strike="noStrike">
                <a:solidFill>
                  <a:srgbClr val="000000"/>
                </a:solidFill>
                <a:uFill>
                  <a:solidFill>
                    <a:srgbClr val="ffffff"/>
                  </a:solidFill>
                </a:uFill>
                <a:latin typeface="Calibri"/>
              </a:rPr>
              <a:t> </a:t>
            </a:r>
            <a:r>
              <a:rPr lang="it-IT" sz="2000" spc="-1" strike="noStrike">
                <a:solidFill>
                  <a:srgbClr val="000000"/>
                </a:solidFill>
                <a:uFill>
                  <a:solidFill>
                    <a:srgbClr val="ffffff"/>
                  </a:solidFill>
                </a:uFill>
                <a:latin typeface="Calibri"/>
              </a:rPr>
              <a:t>importare, organizzare e salvare riferimenti tratti da database bibliografici, libri,     pagine web o altre fonti </a:t>
            </a:r>
            <a:endParaRPr lang="it-IT" sz="3200" spc="-1" strike="noStrike">
              <a:solidFill>
                <a:srgbClr val="000000"/>
              </a:solidFill>
              <a:uFill>
                <a:solidFill>
                  <a:srgbClr val="ffffff"/>
                </a:solidFill>
              </a:uFill>
              <a:latin typeface="Arial"/>
            </a:endParaRPr>
          </a:p>
          <a:p>
            <a:pPr>
              <a:lnSpc>
                <a:spcPct val="100000"/>
              </a:lnSpc>
            </a:pPr>
            <a:endParaRPr lang="it-IT" sz="32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lang="it-IT" sz="2000" spc="-1" strike="noStrike">
                <a:solidFill>
                  <a:srgbClr val="000000"/>
                </a:solidFill>
                <a:uFill>
                  <a:solidFill>
                    <a:srgbClr val="ffffff"/>
                  </a:solidFill>
                </a:uFill>
                <a:latin typeface="Calibri"/>
              </a:rPr>
              <a:t> </a:t>
            </a:r>
            <a:r>
              <a:rPr lang="it-IT" sz="2000" spc="-1" strike="noStrike">
                <a:solidFill>
                  <a:srgbClr val="000000"/>
                </a:solidFill>
                <a:uFill>
                  <a:solidFill>
                    <a:srgbClr val="ffffff"/>
                  </a:solidFill>
                </a:uFill>
                <a:latin typeface="Calibri"/>
              </a:rPr>
              <a:t>formattare automaticamente le bibliografie </a:t>
            </a:r>
            <a:endParaRPr lang="it-IT" sz="3200" spc="-1" strike="noStrike">
              <a:solidFill>
                <a:srgbClr val="000000"/>
              </a:solidFill>
              <a:uFill>
                <a:solidFill>
                  <a:srgbClr val="ffffff"/>
                </a:solidFill>
              </a:uFill>
              <a:latin typeface="Arial"/>
            </a:endParaRPr>
          </a:p>
          <a:p>
            <a:pPr>
              <a:lnSpc>
                <a:spcPct val="100000"/>
              </a:lnSpc>
            </a:pPr>
            <a:endParaRPr lang="it-IT" sz="32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lang="it-IT" sz="2000" spc="-1" strike="noStrike">
                <a:solidFill>
                  <a:srgbClr val="000000"/>
                </a:solidFill>
                <a:uFill>
                  <a:solidFill>
                    <a:srgbClr val="ffffff"/>
                  </a:solidFill>
                </a:uFill>
                <a:latin typeface="Calibri"/>
              </a:rPr>
              <a:t> </a:t>
            </a:r>
            <a:r>
              <a:rPr lang="it-IT" sz="2000" spc="-1" strike="noStrike">
                <a:solidFill>
                  <a:srgbClr val="000000"/>
                </a:solidFill>
                <a:uFill>
                  <a:solidFill>
                    <a:srgbClr val="ffffff"/>
                  </a:solidFill>
                </a:uFill>
                <a:latin typeface="Calibri"/>
              </a:rPr>
              <a:t>inserire bibliografie e citazioni direttamente in un testo </a:t>
            </a:r>
            <a:endParaRPr lang="it-IT" sz="3200" spc="-1" strike="noStrike">
              <a:solidFill>
                <a:srgbClr val="000000"/>
              </a:solidFill>
              <a:uFill>
                <a:solidFill>
                  <a:srgbClr val="ffffff"/>
                </a:solidFill>
              </a:uFill>
              <a:latin typeface="Arial"/>
            </a:endParaRPr>
          </a:p>
          <a:p>
            <a:pPr>
              <a:lnSpc>
                <a:spcPct val="100000"/>
              </a:lnSpc>
            </a:pPr>
            <a:endParaRPr lang="it-IT" sz="3200" spc="-1" strike="noStrike">
              <a:solidFill>
                <a:srgbClr val="000000"/>
              </a:solidFill>
              <a:uFill>
                <a:solidFill>
                  <a:srgbClr val="ffffff"/>
                </a:solidFill>
              </a:uFill>
              <a:latin typeface="Arial"/>
            </a:endParaRPr>
          </a:p>
        </p:txBody>
      </p:sp>
      <p:pic>
        <p:nvPicPr>
          <p:cNvPr id="357" name="Immagine 3" descr=""/>
          <p:cNvPicPr/>
          <p:nvPr/>
        </p:nvPicPr>
        <p:blipFill>
          <a:blip r:embed="rId1"/>
          <a:stretch/>
        </p:blipFill>
        <p:spPr>
          <a:xfrm>
            <a:off x="3348000" y="1412640"/>
            <a:ext cx="2160000" cy="719640"/>
          </a:xfrm>
          <a:prstGeom prst="rect">
            <a:avLst/>
          </a:prstGeom>
          <a:ln w="9360">
            <a:noFill/>
          </a:ln>
        </p:spPr>
      </p:pic>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8" name="CustomShape 1"/>
          <p:cNvSpPr/>
          <p:nvPr/>
        </p:nvSpPr>
        <p:spPr>
          <a:xfrm>
            <a:off x="2781360" y="6237360"/>
            <a:ext cx="3580200" cy="456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r>
              <a:rPr lang="it-IT" sz="1000" spc="-1" strike="noStrike">
                <a:solidFill>
                  <a:srgbClr val="000000"/>
                </a:solidFill>
                <a:uFill>
                  <a:solidFill>
                    <a:srgbClr val="ffffff"/>
                  </a:solidFill>
                </a:uFill>
                <a:latin typeface="Arial"/>
                <a:ea typeface="DejaVu Sans"/>
              </a:rPr>
              <a:t>Sistema Bibliotecario di Ateneo | Università di Padova</a:t>
            </a:r>
            <a:endParaRPr lang="it-IT" sz="1800" spc="-1" strike="noStrike">
              <a:solidFill>
                <a:srgbClr val="000000"/>
              </a:solidFill>
              <a:uFill>
                <a:solidFill>
                  <a:srgbClr val="ffffff"/>
                </a:solidFill>
              </a:uFill>
              <a:latin typeface="Arial"/>
            </a:endParaRPr>
          </a:p>
        </p:txBody>
      </p:sp>
      <p:sp>
        <p:nvSpPr>
          <p:cNvPr id="359" name="CustomShape 2"/>
          <p:cNvSpPr/>
          <p:nvPr/>
        </p:nvSpPr>
        <p:spPr>
          <a:xfrm>
            <a:off x="755640" y="29880"/>
            <a:ext cx="8227080" cy="794160"/>
          </a:xfrm>
          <a:prstGeom prst="rect">
            <a:avLst/>
          </a:prstGeom>
          <a:noFill/>
          <a:ln>
            <a:noFill/>
          </a:ln>
        </p:spPr>
        <p:style>
          <a:lnRef idx="0"/>
          <a:fillRef idx="0"/>
          <a:effectRef idx="0"/>
          <a:fontRef idx="minor"/>
        </p:style>
        <p:txBody>
          <a:bodyPr lIns="0" rIns="0" tIns="0" bIns="0" anchor="ctr"/>
          <a:p>
            <a:pPr>
              <a:lnSpc>
                <a:spcPct val="100000"/>
              </a:lnSpc>
            </a:pPr>
            <a:r>
              <a:rPr b="1" lang="it-IT" sz="2800" spc="-1" strike="noStrike">
                <a:solidFill>
                  <a:srgbClr val="000000"/>
                </a:solidFill>
                <a:uFill>
                  <a:solidFill>
                    <a:srgbClr val="ffffff"/>
                  </a:solidFill>
                </a:uFill>
                <a:latin typeface="Calibri"/>
                <a:ea typeface="Arial"/>
              </a:rPr>
              <a:t>Altre informazioni sui siti delle biblioteche</a:t>
            </a:r>
            <a:endParaRPr lang="it-IT" sz="1800" spc="-1" strike="noStrike">
              <a:solidFill>
                <a:srgbClr val="000000"/>
              </a:solidFill>
              <a:uFill>
                <a:solidFill>
                  <a:srgbClr val="ffffff"/>
                </a:solidFill>
              </a:uFill>
              <a:latin typeface="Arial"/>
            </a:endParaRPr>
          </a:p>
        </p:txBody>
      </p:sp>
      <p:pic>
        <p:nvPicPr>
          <p:cNvPr id="360" name="Picture 5" descr=""/>
          <p:cNvPicPr/>
          <p:nvPr/>
        </p:nvPicPr>
        <p:blipFill>
          <a:blip r:embed="rId1"/>
          <a:srcRect l="17249" t="10599" r="0" b="0"/>
          <a:stretch/>
        </p:blipFill>
        <p:spPr>
          <a:xfrm>
            <a:off x="250920" y="1125360"/>
            <a:ext cx="6517080" cy="3958200"/>
          </a:xfrm>
          <a:prstGeom prst="rect">
            <a:avLst/>
          </a:prstGeom>
          <a:ln>
            <a:noFill/>
          </a:ln>
        </p:spPr>
      </p:pic>
      <p:pic>
        <p:nvPicPr>
          <p:cNvPr id="361" name="Picture 6" descr=""/>
          <p:cNvPicPr/>
          <p:nvPr/>
        </p:nvPicPr>
        <p:blipFill>
          <a:blip r:embed="rId2"/>
          <a:srcRect l="17249" t="8080" r="18506" b="4561"/>
          <a:stretch/>
        </p:blipFill>
        <p:spPr>
          <a:xfrm>
            <a:off x="3276720" y="2681280"/>
            <a:ext cx="5459760" cy="4175640"/>
          </a:xfrm>
          <a:prstGeom prst="rect">
            <a:avLst/>
          </a:prstGeom>
          <a:ln>
            <a:noFill/>
          </a:ln>
        </p:spPr>
      </p:pic>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2" name="CustomShape 1"/>
          <p:cNvSpPr/>
          <p:nvPr/>
        </p:nvSpPr>
        <p:spPr>
          <a:xfrm>
            <a:off x="2971800" y="6243480"/>
            <a:ext cx="3349440" cy="453960"/>
          </a:xfrm>
          <a:prstGeom prst="rect">
            <a:avLst/>
          </a:prstGeom>
          <a:noFill/>
          <a:ln>
            <a:noFill/>
          </a:ln>
        </p:spPr>
        <p:style>
          <a:lnRef idx="0"/>
          <a:fillRef idx="0"/>
          <a:effectRef idx="0"/>
          <a:fontRef idx="minor"/>
        </p:style>
        <p:txBody>
          <a:bodyPr lIns="90000" rIns="90000" tIns="46800" bIns="46800" anchor="b"/>
          <a:p>
            <a:pPr algn="ctr">
              <a:lnSpc>
                <a:spcPct val="100000"/>
              </a:lnSpc>
            </a:pPr>
            <a:r>
              <a:rPr b="1" lang="it-IT" sz="1000" spc="-1" strike="noStrike">
                <a:solidFill>
                  <a:srgbClr val="000066"/>
                </a:solidFill>
                <a:uFill>
                  <a:solidFill>
                    <a:srgbClr val="ffffff"/>
                  </a:solidFill>
                </a:uFill>
                <a:latin typeface="Times New Roman"/>
                <a:ea typeface="SimSun"/>
              </a:rPr>
              <a:t>Sistema Bibliotecario di Ateneo | Università di Padova</a:t>
            </a:r>
            <a:endParaRPr lang="it-IT" sz="1800" spc="-1" strike="noStrike">
              <a:solidFill>
                <a:srgbClr val="000000"/>
              </a:solidFill>
              <a:uFill>
                <a:solidFill>
                  <a:srgbClr val="ffffff"/>
                </a:solidFill>
              </a:uFill>
              <a:latin typeface="Arial"/>
            </a:endParaRPr>
          </a:p>
        </p:txBody>
      </p:sp>
      <p:sp>
        <p:nvSpPr>
          <p:cNvPr id="363" name="CustomShape 2"/>
          <p:cNvSpPr/>
          <p:nvPr/>
        </p:nvSpPr>
        <p:spPr>
          <a:xfrm>
            <a:off x="683640" y="188640"/>
            <a:ext cx="7774920" cy="454680"/>
          </a:xfrm>
          <a:prstGeom prst="rect">
            <a:avLst/>
          </a:prstGeom>
          <a:noFill/>
          <a:ln>
            <a:noFill/>
          </a:ln>
        </p:spPr>
        <p:style>
          <a:lnRef idx="0"/>
          <a:fillRef idx="0"/>
          <a:effectRef idx="0"/>
          <a:fontRef idx="minor"/>
        </p:style>
        <p:txBody>
          <a:bodyPr lIns="90000" rIns="90000" tIns="45000" bIns="45000"/>
          <a:p>
            <a:pPr>
              <a:lnSpc>
                <a:spcPct val="100000"/>
              </a:lnSpc>
            </a:pPr>
            <a:r>
              <a:rPr b="1" lang="it-IT" sz="2800" spc="-1" strike="noStrike">
                <a:solidFill>
                  <a:srgbClr val="000000"/>
                </a:solidFill>
                <a:uFill>
                  <a:solidFill>
                    <a:srgbClr val="ffffff"/>
                  </a:solidFill>
                </a:uFill>
                <a:latin typeface="Calibri"/>
                <a:ea typeface="SimSun"/>
              </a:rPr>
              <a:t>E se proprio non so da dove cominciare?</a:t>
            </a:r>
            <a:endParaRPr lang="it-IT" sz="1800" spc="-1" strike="noStrike">
              <a:solidFill>
                <a:srgbClr val="000000"/>
              </a:solidFill>
              <a:uFill>
                <a:solidFill>
                  <a:srgbClr val="ffffff"/>
                </a:solidFill>
              </a:uFill>
              <a:latin typeface="Arial"/>
            </a:endParaRPr>
          </a:p>
        </p:txBody>
      </p:sp>
      <p:sp>
        <p:nvSpPr>
          <p:cNvPr id="364" name="CustomShape 3"/>
          <p:cNvSpPr/>
          <p:nvPr/>
        </p:nvSpPr>
        <p:spPr>
          <a:xfrm>
            <a:off x="395640" y="1556640"/>
            <a:ext cx="8206920" cy="3383640"/>
          </a:xfrm>
          <a:prstGeom prst="rect">
            <a:avLst/>
          </a:prstGeom>
          <a:noFill/>
          <a:ln>
            <a:noFill/>
          </a:ln>
        </p:spPr>
        <p:style>
          <a:lnRef idx="0"/>
          <a:fillRef idx="0"/>
          <a:effectRef idx="0"/>
          <a:fontRef idx="minor"/>
        </p:style>
        <p:txBody>
          <a:bodyPr lIns="90000" rIns="90000" tIns="45000" bIns="45000"/>
          <a:p>
            <a:pPr algn="just">
              <a:lnSpc>
                <a:spcPct val="100000"/>
              </a:lnSpc>
            </a:pPr>
            <a:r>
              <a:rPr lang="it-IT" sz="2000" spc="-1" strike="noStrike">
                <a:solidFill>
                  <a:srgbClr val="000000"/>
                </a:solidFill>
                <a:uFill>
                  <a:solidFill>
                    <a:srgbClr val="ffffff"/>
                  </a:solidFill>
                </a:uFill>
                <a:latin typeface="Calibri"/>
                <a:ea typeface="SimSun"/>
              </a:rPr>
              <a:t>Se sei in difficoltà con la tesi o con una relazione puoi rivolgerti direttamente alla Biblioteca di Economia o all’Emeroteca di Ca’ Borin e fissare un incontro di REFERENCE con un bibliotecario.</a:t>
            </a:r>
            <a:endParaRPr lang="it-IT" sz="1800" spc="-1" strike="noStrike">
              <a:solidFill>
                <a:srgbClr val="000000"/>
              </a:solidFill>
              <a:uFill>
                <a:solidFill>
                  <a:srgbClr val="ffffff"/>
                </a:solidFill>
              </a:uFill>
              <a:latin typeface="Arial"/>
            </a:endParaRPr>
          </a:p>
          <a:p>
            <a:pPr algn="just">
              <a:lnSpc>
                <a:spcPct val="100000"/>
              </a:lnSpc>
            </a:pPr>
            <a:r>
              <a:rPr lang="it-IT" sz="2000" spc="-1" strike="noStrike">
                <a:solidFill>
                  <a:srgbClr val="000000"/>
                </a:solidFill>
                <a:uFill>
                  <a:solidFill>
                    <a:srgbClr val="ffffff"/>
                  </a:solidFill>
                </a:uFill>
                <a:latin typeface="Calibri"/>
                <a:ea typeface="SimSun"/>
              </a:rPr>
              <a:t>Interrogheremo assieme le risorse web e le banche dati più adatte al tuo argomento di ricerca. </a:t>
            </a:r>
            <a:endParaRPr lang="it-IT" sz="1800" spc="-1" strike="noStrike">
              <a:solidFill>
                <a:srgbClr val="000000"/>
              </a:solidFill>
              <a:uFill>
                <a:solidFill>
                  <a:srgbClr val="ffffff"/>
                </a:solidFill>
              </a:uFill>
              <a:latin typeface="Arial"/>
            </a:endParaRPr>
          </a:p>
          <a:p>
            <a:pPr algn="just">
              <a:lnSpc>
                <a:spcPct val="100000"/>
              </a:lnSpc>
            </a:pPr>
            <a:r>
              <a:rPr b="1" lang="it-IT" sz="2000" spc="-1" strike="noStrike">
                <a:solidFill>
                  <a:srgbClr val="000000"/>
                </a:solidFill>
                <a:uFill>
                  <a:solidFill>
                    <a:srgbClr val="ffffff"/>
                  </a:solidFill>
                </a:uFill>
                <a:latin typeface="Calibri"/>
                <a:ea typeface="SimSun"/>
              </a:rPr>
              <a:t>Scrivici  a:</a:t>
            </a: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a:p>
            <a:pPr algn="just">
              <a:lnSpc>
                <a:spcPct val="100000"/>
              </a:lnSpc>
            </a:pPr>
            <a:r>
              <a:rPr lang="it-IT" sz="2000" spc="-1" strike="noStrike" u="sng">
                <a:solidFill>
                  <a:srgbClr val="0000ff"/>
                </a:solidFill>
                <a:uFill>
                  <a:solidFill>
                    <a:srgbClr val="ffffff"/>
                  </a:solidFill>
                </a:uFill>
                <a:latin typeface="Calibri"/>
                <a:ea typeface="SimSun"/>
                <a:hlinkClick r:id="rId1"/>
              </a:rPr>
              <a:t>biblio.decon@unipd.it</a:t>
            </a: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a:p>
            <a:pPr algn="just">
              <a:lnSpc>
                <a:spcPct val="100000"/>
              </a:lnSpc>
            </a:pPr>
            <a:r>
              <a:rPr lang="it-IT" sz="2000" spc="-1" strike="noStrike" u="sng">
                <a:solidFill>
                  <a:srgbClr val="0000ff"/>
                </a:solidFill>
                <a:uFill>
                  <a:solidFill>
                    <a:srgbClr val="ffffff"/>
                  </a:solidFill>
                </a:uFill>
                <a:latin typeface="Calibri"/>
                <a:ea typeface="SimSun"/>
                <a:hlinkClick r:id="rId2"/>
              </a:rPr>
              <a:t>emeroteca.caborin@unipd.it</a:t>
            </a:r>
            <a:r>
              <a:rPr lang="it-IT" sz="2000" spc="-1" strike="noStrike">
                <a:solidFill>
                  <a:srgbClr val="000000"/>
                </a:solidFill>
                <a:uFill>
                  <a:solidFill>
                    <a:srgbClr val="ffffff"/>
                  </a:solidFill>
                </a:uFill>
                <a:latin typeface="Calibri"/>
                <a:ea typeface="SimSun"/>
              </a:rPr>
              <a:t> </a:t>
            </a:r>
            <a:endParaRPr lang="it-IT" sz="1800" spc="-1" strike="noStrike">
              <a:solidFill>
                <a:srgbClr val="000000"/>
              </a:solidFill>
              <a:uFill>
                <a:solidFill>
                  <a:srgbClr val="ffffff"/>
                </a:solidFill>
              </a:uFill>
              <a:latin typeface="Arial"/>
            </a:endParaRPr>
          </a:p>
        </p:txBody>
      </p:sp>
      <p:sp>
        <p:nvSpPr>
          <p:cNvPr id="365" name="CustomShape 4"/>
          <p:cNvSpPr/>
          <p:nvPr/>
        </p:nvSpPr>
        <p:spPr>
          <a:xfrm>
            <a:off x="1187640" y="5229360"/>
            <a:ext cx="6982920" cy="637560"/>
          </a:xfrm>
          <a:prstGeom prst="rect">
            <a:avLst/>
          </a:prstGeom>
          <a:noFill/>
          <a:ln>
            <a:noFill/>
          </a:ln>
        </p:spPr>
        <p:style>
          <a:lnRef idx="0"/>
          <a:fillRef idx="0"/>
          <a:effectRef idx="0"/>
          <a:fontRef idx="minor"/>
        </p:style>
        <p:txBody>
          <a:bodyPr lIns="90000" rIns="90000" tIns="45000" bIns="45000"/>
          <a:p>
            <a:pPr algn="ctr">
              <a:lnSpc>
                <a:spcPct val="100000"/>
              </a:lnSpc>
            </a:pPr>
            <a:r>
              <a:rPr lang="it-IT" sz="3600" spc="-1" strike="noStrike">
                <a:solidFill>
                  <a:srgbClr val="c00000"/>
                </a:solidFill>
                <a:uFill>
                  <a:solidFill>
                    <a:srgbClr val="ffffff"/>
                  </a:solidFill>
                </a:uFill>
                <a:latin typeface="Arial Rounded MT Bold"/>
                <a:ea typeface="SimSun"/>
              </a:rPr>
              <a:t>Arrivederci!</a:t>
            </a:r>
            <a:endParaRPr lang="it-IT" sz="1800" spc="-1" strike="noStrike">
              <a:solidFill>
                <a:srgbClr val="000000"/>
              </a:solidFill>
              <a:uFill>
                <a:solidFill>
                  <a:srgbClr val="ffffff"/>
                </a:solidFill>
              </a:uFill>
              <a:latin typeface="Arial"/>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6" name="TextShape 1"/>
          <p:cNvSpPr txBox="1"/>
          <p:nvPr/>
        </p:nvSpPr>
        <p:spPr>
          <a:xfrm>
            <a:off x="899640" y="273600"/>
            <a:ext cx="7786440" cy="418680"/>
          </a:xfrm>
          <a:prstGeom prst="rect">
            <a:avLst/>
          </a:prstGeom>
          <a:noFill/>
          <a:ln>
            <a:noFill/>
          </a:ln>
        </p:spPr>
        <p:txBody>
          <a:bodyPr lIns="0" rIns="0" tIns="0" bIns="0" anchor="ctr"/>
          <a:p>
            <a:r>
              <a:rPr b="1" lang="it-IT" sz="2800" spc="-1" strike="noStrike">
                <a:solidFill>
                  <a:srgbClr val="000000"/>
                </a:solidFill>
                <a:uFill>
                  <a:solidFill>
                    <a:srgbClr val="ffffff"/>
                  </a:solidFill>
                </a:uFill>
                <a:latin typeface="Calibri"/>
              </a:rPr>
              <a:t>Crediti</a:t>
            </a:r>
            <a:endParaRPr lang="it-IT" sz="1800" spc="-1" strike="noStrike">
              <a:solidFill>
                <a:srgbClr val="000000"/>
              </a:solidFill>
              <a:uFill>
                <a:solidFill>
                  <a:srgbClr val="ffffff"/>
                </a:solidFill>
              </a:uFill>
              <a:latin typeface="Arial"/>
            </a:endParaRPr>
          </a:p>
        </p:txBody>
      </p:sp>
      <p:sp>
        <p:nvSpPr>
          <p:cNvPr id="367" name="TextShape 2"/>
          <p:cNvSpPr txBox="1"/>
          <p:nvPr/>
        </p:nvSpPr>
        <p:spPr>
          <a:xfrm>
            <a:off x="457200" y="1604520"/>
            <a:ext cx="8228880" cy="3976920"/>
          </a:xfrm>
          <a:prstGeom prst="rect">
            <a:avLst/>
          </a:prstGeom>
          <a:noFill/>
          <a:ln>
            <a:noFill/>
          </a:ln>
        </p:spPr>
        <p:txBody>
          <a:bodyPr lIns="0" rIns="0" tIns="0" bIns="0" anchor="ctr"/>
          <a:p>
            <a:pPr marL="216000" indent="-216000">
              <a:lnSpc>
                <a:spcPct val="100000"/>
              </a:lnSpc>
              <a:buClr>
                <a:srgbClr val="000000"/>
              </a:buClr>
              <a:buFont typeface="Wingdings" charset="2"/>
              <a:buChar char=""/>
            </a:pPr>
            <a:r>
              <a:rPr lang="it-IT" sz="1800" spc="-1" strike="noStrike">
                <a:solidFill>
                  <a:srgbClr val="000000"/>
                </a:solidFill>
                <a:uFill>
                  <a:solidFill>
                    <a:srgbClr val="ffffff"/>
                  </a:solidFill>
                </a:uFill>
                <a:latin typeface="Arial"/>
              </a:rPr>
              <a:t> ‘</a:t>
            </a:r>
            <a:r>
              <a:rPr lang="it-IT" sz="2400" spc="-1" strike="noStrike">
                <a:solidFill>
                  <a:srgbClr val="000000"/>
                </a:solidFill>
                <a:uFill>
                  <a:solidFill>
                    <a:srgbClr val="ffffff"/>
                  </a:solidFill>
                </a:uFill>
                <a:latin typeface="Calibri"/>
              </a:rPr>
              <a:t>ABC della ricerca: competenza informativa &amp; indagini bibliografiche’ </a:t>
            </a:r>
            <a:r>
              <a:rPr i="1" lang="it-IT" sz="2400" spc="-1" strike="noStrike">
                <a:solidFill>
                  <a:srgbClr val="000000"/>
                </a:solidFill>
                <a:uFill>
                  <a:solidFill>
                    <a:srgbClr val="ffffff"/>
                  </a:solidFill>
                </a:uFill>
                <a:latin typeface="Calibri"/>
              </a:rPr>
              <a:t>a cura del gruppo ABC Information Literacy del Polo di Scienze Sociali (vers.2016).</a:t>
            </a:r>
            <a:endParaRPr lang="it-IT" sz="3200" spc="-1" strike="noStrike">
              <a:solidFill>
                <a:srgbClr val="000000"/>
              </a:solidFill>
              <a:uFill>
                <a:solidFill>
                  <a:srgbClr val="ffffff"/>
                </a:solidFill>
              </a:uFill>
              <a:latin typeface="Arial"/>
            </a:endParaRPr>
          </a:p>
          <a:p>
            <a:pPr>
              <a:lnSpc>
                <a:spcPct val="100000"/>
              </a:lnSpc>
            </a:pPr>
            <a:endParaRPr lang="it-IT" sz="3200" spc="-1" strike="noStrike">
              <a:solidFill>
                <a:srgbClr val="000000"/>
              </a:solidFill>
              <a:uFill>
                <a:solidFill>
                  <a:srgbClr val="ffffff"/>
                </a:solidFill>
              </a:uFill>
              <a:latin typeface="Arial"/>
            </a:endParaRPr>
          </a:p>
          <a:p>
            <a:pPr marL="216000" indent="-216000">
              <a:lnSpc>
                <a:spcPct val="100000"/>
              </a:lnSpc>
              <a:buClr>
                <a:srgbClr val="000000"/>
              </a:buClr>
              <a:buFont typeface="Wingdings" charset="2"/>
              <a:buChar char=""/>
            </a:pPr>
            <a:r>
              <a:rPr lang="it-IT" sz="2400" spc="-1" strike="noStrike">
                <a:solidFill>
                  <a:srgbClr val="000000"/>
                </a:solidFill>
                <a:uFill>
                  <a:solidFill>
                    <a:srgbClr val="ffffff"/>
                  </a:solidFill>
                </a:uFill>
                <a:latin typeface="Calibri"/>
              </a:rPr>
              <a:t> </a:t>
            </a:r>
            <a:r>
              <a:rPr lang="it-IT" sz="2400" spc="-1" strike="noStrike">
                <a:solidFill>
                  <a:srgbClr val="000000"/>
                </a:solidFill>
                <a:uFill>
                  <a:solidFill>
                    <a:srgbClr val="ffffff"/>
                  </a:solidFill>
                </a:uFill>
                <a:latin typeface="Calibri"/>
              </a:rPr>
              <a:t>Banche dati: </a:t>
            </a:r>
            <a:r>
              <a:rPr i="1" lang="it-IT" sz="2400" spc="-1" strike="noStrike">
                <a:solidFill>
                  <a:srgbClr val="000000"/>
                </a:solidFill>
                <a:uFill>
                  <a:solidFill>
                    <a:srgbClr val="ffffff"/>
                  </a:solidFill>
                </a:uFill>
                <a:latin typeface="Calibri"/>
              </a:rPr>
              <a:t>Business Source Premier  </a:t>
            </a:r>
            <a:r>
              <a:rPr lang="it-IT" sz="2400" spc="-1" strike="noStrike">
                <a:solidFill>
                  <a:srgbClr val="000000"/>
                </a:solidFill>
                <a:uFill>
                  <a:solidFill>
                    <a:srgbClr val="ffffff"/>
                  </a:solidFill>
                </a:uFill>
                <a:latin typeface="Calibri"/>
              </a:rPr>
              <a:t>e Biblioteca Digitale di Ateneo </a:t>
            </a:r>
            <a:r>
              <a:rPr i="1" lang="it-IT" sz="2400" spc="-1" strike="noStrike">
                <a:solidFill>
                  <a:srgbClr val="000000"/>
                </a:solidFill>
                <a:uFill>
                  <a:solidFill>
                    <a:srgbClr val="ffffff"/>
                  </a:solidFill>
                </a:uFill>
                <a:latin typeface="Calibri"/>
              </a:rPr>
              <a:t>a cura di Michele Visentin</a:t>
            </a:r>
            <a:endParaRPr lang="it-IT" sz="3200" spc="-1" strike="noStrike">
              <a:solidFill>
                <a:srgbClr val="000000"/>
              </a:solidFill>
              <a:uFill>
                <a:solidFill>
                  <a:srgbClr val="ffffff"/>
                </a:solidFill>
              </a:uFill>
              <a:latin typeface="Arial"/>
            </a:endParaRPr>
          </a:p>
          <a:p>
            <a:pPr>
              <a:lnSpc>
                <a:spcPct val="100000"/>
              </a:lnSpc>
            </a:pPr>
            <a:endParaRPr lang="it-IT" sz="3200" spc="-1" strike="noStrike">
              <a:solidFill>
                <a:srgbClr val="000000"/>
              </a:solidFill>
              <a:uFill>
                <a:solidFill>
                  <a:srgbClr val="ffffff"/>
                </a:solidFill>
              </a:uFill>
              <a:latin typeface="Arial"/>
            </a:endParaRPr>
          </a:p>
          <a:p>
            <a:pPr>
              <a:lnSpc>
                <a:spcPct val="100000"/>
              </a:lnSpc>
            </a:pPr>
            <a:endParaRPr lang="it-IT" sz="3200" spc="-1" strike="noStrike">
              <a:solidFill>
                <a:srgbClr val="000000"/>
              </a:solidFill>
              <a:uFill>
                <a:solidFill>
                  <a:srgbClr val="ffffff"/>
                </a:solidFill>
              </a:uFill>
              <a:latin typeface="Arial"/>
            </a:endParaRPr>
          </a:p>
          <a:p>
            <a:pPr>
              <a:lnSpc>
                <a:spcPct val="100000"/>
              </a:lnSpc>
            </a:pPr>
            <a:endParaRPr lang="it-IT" sz="3200" spc="-1" strike="noStrike">
              <a:solidFill>
                <a:srgbClr val="000000"/>
              </a:solidFill>
              <a:uFill>
                <a:solidFill>
                  <a:srgbClr val="ffffff"/>
                </a:solidFill>
              </a:uFill>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7" name="CustomShape 1"/>
          <p:cNvSpPr/>
          <p:nvPr/>
        </p:nvSpPr>
        <p:spPr>
          <a:xfrm>
            <a:off x="755640" y="212760"/>
            <a:ext cx="7923960" cy="407160"/>
          </a:xfrm>
          <a:prstGeom prst="rect">
            <a:avLst/>
          </a:prstGeom>
          <a:noFill/>
          <a:ln>
            <a:noFill/>
          </a:ln>
        </p:spPr>
        <p:style>
          <a:lnRef idx="0"/>
          <a:fillRef idx="0"/>
          <a:effectRef idx="0"/>
          <a:fontRef idx="minor"/>
        </p:style>
        <p:txBody>
          <a:bodyPr lIns="0" rIns="0" tIns="0" bIns="0" anchor="ctr"/>
          <a:p>
            <a:pPr>
              <a:lnSpc>
                <a:spcPct val="100000"/>
              </a:lnSpc>
            </a:pPr>
            <a:r>
              <a:rPr lang="it-IT" sz="2800" spc="-1" strike="noStrike">
                <a:solidFill>
                  <a:srgbClr val="000000"/>
                </a:solidFill>
                <a:uFill>
                  <a:solidFill>
                    <a:srgbClr val="ffffff"/>
                  </a:solidFill>
                </a:uFill>
                <a:latin typeface="Arial"/>
                <a:ea typeface="DejaVu Sans"/>
              </a:rPr>
              <a:t>  </a:t>
            </a:r>
            <a:r>
              <a:rPr b="1" lang="it-IT" sz="3100" spc="-1" strike="noStrike">
                <a:solidFill>
                  <a:srgbClr val="000000"/>
                </a:solidFill>
                <a:uFill>
                  <a:solidFill>
                    <a:srgbClr val="ffffff"/>
                  </a:solidFill>
                </a:uFill>
                <a:latin typeface="Calibri"/>
                <a:ea typeface="DejaVu Sans"/>
              </a:rPr>
              <a:t>Indagare</a:t>
            </a:r>
            <a:endParaRPr lang="it-IT" sz="1800" spc="-1" strike="noStrike">
              <a:solidFill>
                <a:srgbClr val="000000"/>
              </a:solidFill>
              <a:uFill>
                <a:solidFill>
                  <a:srgbClr val="ffffff"/>
                </a:solidFill>
              </a:uFill>
              <a:latin typeface="Arial"/>
            </a:endParaRPr>
          </a:p>
        </p:txBody>
      </p:sp>
      <p:sp>
        <p:nvSpPr>
          <p:cNvPr id="288" name="CustomShape 2"/>
          <p:cNvSpPr/>
          <p:nvPr/>
        </p:nvSpPr>
        <p:spPr>
          <a:xfrm>
            <a:off x="611640" y="1124640"/>
            <a:ext cx="7920000" cy="4608000"/>
          </a:xfrm>
          <a:prstGeom prst="rect">
            <a:avLst/>
          </a:prstGeom>
          <a:noFill/>
          <a:ln>
            <a:noFill/>
          </a:ln>
        </p:spPr>
        <p:style>
          <a:lnRef idx="0"/>
          <a:fillRef idx="0"/>
          <a:effectRef idx="0"/>
          <a:fontRef idx="minor"/>
        </p:style>
        <p:txBody>
          <a:bodyPr lIns="0" rIns="0" tIns="0" bIns="0"/>
          <a:p>
            <a:pPr>
              <a:lnSpc>
                <a:spcPct val="100000"/>
              </a:lnSpc>
            </a:pPr>
            <a:endParaRPr lang="it-IT" sz="1800" spc="-1" strike="noStrike">
              <a:solidFill>
                <a:srgbClr val="000000"/>
              </a:solidFill>
              <a:uFill>
                <a:solidFill>
                  <a:srgbClr val="ffffff"/>
                </a:solidFill>
              </a:uFill>
              <a:latin typeface="Arial"/>
            </a:endParaRPr>
          </a:p>
          <a:p>
            <a:pPr>
              <a:lnSpc>
                <a:spcPct val="100000"/>
              </a:lnSpc>
            </a:pPr>
            <a:r>
              <a:rPr lang="it-IT" sz="2400" spc="-1" strike="noStrike">
                <a:solidFill>
                  <a:srgbClr val="000000"/>
                </a:solidFill>
                <a:uFill>
                  <a:solidFill>
                    <a:srgbClr val="ffffff"/>
                  </a:solidFill>
                </a:uFill>
                <a:latin typeface="Calibri"/>
                <a:ea typeface="DejaVu Sans"/>
              </a:rPr>
              <a:t>Ricerca bibliografica come processo investigativo:</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a:p>
            <a:pPr lvl="2" marL="1296000" indent="-287640">
              <a:lnSpc>
                <a:spcPct val="200000"/>
              </a:lnSpc>
              <a:buClr>
                <a:srgbClr val="000000"/>
              </a:buClr>
              <a:buFont typeface="Arial"/>
              <a:buChar char="•"/>
            </a:pPr>
            <a:r>
              <a:rPr lang="it-IT" sz="2400" spc="-1" strike="noStrike">
                <a:solidFill>
                  <a:srgbClr val="000000"/>
                </a:solidFill>
                <a:uFill>
                  <a:solidFill>
                    <a:srgbClr val="ffffff"/>
                  </a:solidFill>
                </a:uFill>
                <a:latin typeface="Calibri"/>
                <a:ea typeface="DejaVu Sans"/>
              </a:rPr>
              <a:t>Identificare </a:t>
            </a:r>
            <a:r>
              <a:rPr b="1" lang="it-IT" sz="2400" spc="-1" strike="noStrike">
                <a:solidFill>
                  <a:srgbClr val="000000"/>
                </a:solidFill>
                <a:uFill>
                  <a:solidFill>
                    <a:srgbClr val="ffffff"/>
                  </a:solidFill>
                </a:uFill>
                <a:latin typeface="Calibri"/>
                <a:ea typeface="DejaVu Sans"/>
              </a:rPr>
              <a:t>l’argomento</a:t>
            </a:r>
            <a:r>
              <a:rPr lang="it-IT" sz="2400" spc="-1" strike="noStrike">
                <a:solidFill>
                  <a:srgbClr val="000000"/>
                </a:solidFill>
                <a:uFill>
                  <a:solidFill>
                    <a:srgbClr val="ffffff"/>
                  </a:solidFill>
                </a:uFill>
                <a:latin typeface="Calibri"/>
                <a:ea typeface="DejaVu Sans"/>
              </a:rPr>
              <a:t>/definire il quesito di ricerca</a:t>
            </a:r>
            <a:endParaRPr lang="it-IT" sz="1800" spc="-1" strike="noStrike">
              <a:solidFill>
                <a:srgbClr val="000000"/>
              </a:solidFill>
              <a:uFill>
                <a:solidFill>
                  <a:srgbClr val="ffffff"/>
                </a:solidFill>
              </a:uFill>
              <a:latin typeface="Arial"/>
            </a:endParaRPr>
          </a:p>
          <a:p>
            <a:pPr lvl="2" marL="1296000" indent="-287640">
              <a:lnSpc>
                <a:spcPct val="200000"/>
              </a:lnSpc>
              <a:buClr>
                <a:srgbClr val="000000"/>
              </a:buClr>
              <a:buFont typeface="Arial"/>
              <a:buChar char="•"/>
            </a:pPr>
            <a:r>
              <a:rPr lang="it-IT" sz="2400" spc="-1" strike="noStrike">
                <a:solidFill>
                  <a:srgbClr val="000000"/>
                </a:solidFill>
                <a:uFill>
                  <a:solidFill>
                    <a:srgbClr val="ffffff"/>
                  </a:solidFill>
                </a:uFill>
                <a:latin typeface="Calibri"/>
                <a:ea typeface="DejaVu Sans"/>
              </a:rPr>
              <a:t>Verificare che l’argomento sia supportato da una    letteratura adeguata (</a:t>
            </a:r>
            <a:r>
              <a:rPr b="1" lang="it-IT" sz="2400" spc="-1" strike="noStrike">
                <a:solidFill>
                  <a:srgbClr val="000000"/>
                </a:solidFill>
                <a:uFill>
                  <a:solidFill>
                    <a:srgbClr val="ffffff"/>
                  </a:solidFill>
                </a:uFill>
                <a:latin typeface="Calibri"/>
                <a:ea typeface="DejaVu Sans"/>
              </a:rPr>
              <a:t>fonti</a:t>
            </a:r>
            <a:r>
              <a:rPr lang="it-IT" sz="2400" spc="-1" strike="noStrike">
                <a:solidFill>
                  <a:srgbClr val="000000"/>
                </a:solidFill>
                <a:uFill>
                  <a:solidFill>
                    <a:srgbClr val="ffffff"/>
                  </a:solidFill>
                </a:uFill>
                <a:latin typeface="Calibri"/>
                <a:ea typeface="DejaVu Sans"/>
              </a:rPr>
              <a:t> primarie e secondarie)</a:t>
            </a:r>
            <a:endParaRPr lang="it-IT" sz="1800" spc="-1" strike="noStrike">
              <a:solidFill>
                <a:srgbClr val="000000"/>
              </a:solidFill>
              <a:uFill>
                <a:solidFill>
                  <a:srgbClr val="ffffff"/>
                </a:solidFill>
              </a:uFill>
              <a:latin typeface="Arial"/>
            </a:endParaRPr>
          </a:p>
          <a:p>
            <a:pPr lvl="2" marL="1296000" indent="-287640">
              <a:lnSpc>
                <a:spcPct val="200000"/>
              </a:lnSpc>
              <a:buClr>
                <a:srgbClr val="000000"/>
              </a:buClr>
              <a:buFont typeface="Arial"/>
              <a:buChar char="•"/>
            </a:pPr>
            <a:r>
              <a:rPr lang="it-IT" sz="2400" spc="-1" strike="noStrike">
                <a:solidFill>
                  <a:srgbClr val="000000"/>
                </a:solidFill>
                <a:uFill>
                  <a:solidFill>
                    <a:srgbClr val="ffffff"/>
                  </a:solidFill>
                </a:uFill>
                <a:latin typeface="Calibri"/>
                <a:ea typeface="DejaVu Sans"/>
              </a:rPr>
              <a:t>Verificare </a:t>
            </a:r>
            <a:r>
              <a:rPr b="1" lang="it-IT" sz="2400" spc="-1" strike="noStrike">
                <a:solidFill>
                  <a:srgbClr val="000000"/>
                </a:solidFill>
                <a:uFill>
                  <a:solidFill>
                    <a:srgbClr val="ffffff"/>
                  </a:solidFill>
                </a:uFill>
                <a:latin typeface="Calibri"/>
                <a:ea typeface="DejaVu Sans"/>
              </a:rPr>
              <a:t>l’accesso</a:t>
            </a:r>
            <a:r>
              <a:rPr lang="it-IT" sz="2400" spc="-1" strike="noStrike">
                <a:solidFill>
                  <a:srgbClr val="000000"/>
                </a:solidFill>
                <a:uFill>
                  <a:solidFill>
                    <a:srgbClr val="ffffff"/>
                  </a:solidFill>
                </a:uFill>
                <a:latin typeface="Calibri"/>
                <a:ea typeface="DejaVu Sans"/>
              </a:rPr>
              <a:t> e la </a:t>
            </a:r>
            <a:r>
              <a:rPr b="1" lang="it-IT" sz="2400" spc="-1" strike="noStrike">
                <a:solidFill>
                  <a:srgbClr val="000000"/>
                </a:solidFill>
                <a:uFill>
                  <a:solidFill>
                    <a:srgbClr val="ffffff"/>
                  </a:solidFill>
                </a:uFill>
                <a:latin typeface="Calibri"/>
                <a:ea typeface="DejaVu Sans"/>
              </a:rPr>
              <a:t>disponibilità</a:t>
            </a:r>
            <a:r>
              <a:rPr lang="it-IT" sz="2400" spc="-1" strike="noStrike">
                <a:solidFill>
                  <a:srgbClr val="000000"/>
                </a:solidFill>
                <a:uFill>
                  <a:solidFill>
                    <a:srgbClr val="ffffff"/>
                  </a:solidFill>
                </a:uFill>
                <a:latin typeface="Calibri"/>
                <a:ea typeface="DejaVu Sans"/>
              </a:rPr>
              <a:t> delle fonti. </a:t>
            </a:r>
            <a:endParaRPr lang="it-IT" sz="1800" spc="-1" strike="noStrike">
              <a:solidFill>
                <a:srgbClr val="000000"/>
              </a:solidFill>
              <a:uFill>
                <a:solidFill>
                  <a:srgbClr val="ffffff"/>
                </a:solidFill>
              </a:uFill>
              <a:latin typeface="Arial"/>
            </a:endParaRPr>
          </a:p>
          <a:p>
            <a:pPr>
              <a:lnSpc>
                <a:spcPct val="200000"/>
              </a:lnSpc>
            </a:pP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a:p>
            <a:pPr>
              <a:lnSpc>
                <a:spcPct val="100000"/>
              </a:lnSpc>
            </a:pPr>
            <a:r>
              <a:rPr lang="it-IT" sz="1200" spc="-1" strike="noStrike">
                <a:solidFill>
                  <a:srgbClr val="000000"/>
                </a:solidFill>
                <a:uFill>
                  <a:solidFill>
                    <a:srgbClr val="ffffff"/>
                  </a:solidFill>
                </a:uFill>
                <a:latin typeface="Calibri"/>
                <a:ea typeface="DejaVu Sans"/>
              </a:rPr>
              <a:t>Eco, Umberto. Come si fa una tesi di laurea. 10 ed. Milano, Bompiani, 1995.</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9" name="CustomShape 1"/>
          <p:cNvSpPr/>
          <p:nvPr/>
        </p:nvSpPr>
        <p:spPr>
          <a:xfrm>
            <a:off x="216000" y="720000"/>
            <a:ext cx="8897760" cy="5877000"/>
          </a:xfrm>
          <a:prstGeom prst="rect">
            <a:avLst/>
          </a:prstGeom>
          <a:noFill/>
          <a:ln>
            <a:noFill/>
          </a:ln>
        </p:spPr>
        <p:style>
          <a:lnRef idx="0"/>
          <a:fillRef idx="0"/>
          <a:effectRef idx="0"/>
          <a:fontRef idx="minor"/>
        </p:style>
        <p:txBody>
          <a:bodyPr lIns="0" rIns="0" tIns="0" bIns="0"/>
          <a:p>
            <a:pPr marL="174600">
              <a:lnSpc>
                <a:spcPct val="90000"/>
              </a:lnSpc>
            </a:pPr>
            <a:endParaRPr lang="it-IT" sz="1800" spc="-1" strike="noStrike">
              <a:solidFill>
                <a:srgbClr val="000000"/>
              </a:solidFill>
              <a:uFill>
                <a:solidFill>
                  <a:srgbClr val="ffffff"/>
                </a:solidFill>
              </a:uFill>
              <a:latin typeface="Arial"/>
            </a:endParaRPr>
          </a:p>
          <a:p>
            <a:pPr marL="174600">
              <a:lnSpc>
                <a:spcPct val="90000"/>
              </a:lnSpc>
            </a:pPr>
            <a:r>
              <a:rPr lang="it-IT" sz="2000" spc="-1" strike="noStrike">
                <a:solidFill>
                  <a:srgbClr val="000000"/>
                </a:solidFill>
                <a:uFill>
                  <a:solidFill>
                    <a:srgbClr val="ffffff"/>
                  </a:solidFill>
                </a:uFill>
                <a:latin typeface="Calibri"/>
                <a:ea typeface="DejaVu Sans"/>
              </a:rPr>
              <a:t>Cercando per argomento, parola-chiave, autore, etc. in:</a:t>
            </a:r>
            <a:endParaRPr lang="it-IT" sz="1800" spc="-1" strike="noStrike">
              <a:solidFill>
                <a:srgbClr val="000000"/>
              </a:solidFill>
              <a:uFill>
                <a:solidFill>
                  <a:srgbClr val="ffffff"/>
                </a:solidFill>
              </a:uFill>
              <a:latin typeface="Arial"/>
            </a:endParaRPr>
          </a:p>
          <a:p>
            <a:pPr marL="174600">
              <a:lnSpc>
                <a:spcPct val="90000"/>
              </a:lnSpc>
            </a:pPr>
            <a:endParaRPr lang="it-IT" sz="1800" spc="-1" strike="noStrike">
              <a:solidFill>
                <a:srgbClr val="000000"/>
              </a:solidFill>
              <a:uFill>
                <a:solidFill>
                  <a:srgbClr val="ffffff"/>
                </a:solidFill>
              </a:uFill>
              <a:latin typeface="Arial"/>
            </a:endParaRPr>
          </a:p>
          <a:p>
            <a:pPr lvl="2" marL="533520" indent="-173880">
              <a:lnSpc>
                <a:spcPct val="90000"/>
              </a:lnSpc>
              <a:buClr>
                <a:srgbClr val="000000"/>
              </a:buClr>
              <a:buFont typeface="Wingdings" charset="2"/>
              <a:buChar char=""/>
            </a:pPr>
            <a:r>
              <a:rPr lang="it-IT" sz="2000" spc="-1" strike="noStrike">
                <a:solidFill>
                  <a:srgbClr val="000000"/>
                </a:solidFill>
                <a:uFill>
                  <a:solidFill>
                    <a:srgbClr val="ffffff"/>
                  </a:solidFill>
                </a:uFill>
                <a:latin typeface="Calibri"/>
                <a:ea typeface="DejaVu Sans"/>
              </a:rPr>
              <a:t>Bibliografie</a:t>
            </a:r>
            <a:endParaRPr lang="it-IT" sz="1800" spc="-1" strike="noStrike">
              <a:solidFill>
                <a:srgbClr val="000000"/>
              </a:solidFill>
              <a:uFill>
                <a:solidFill>
                  <a:srgbClr val="ffffff"/>
                </a:solidFill>
              </a:uFill>
              <a:latin typeface="Arial"/>
            </a:endParaRPr>
          </a:p>
          <a:p>
            <a:pPr>
              <a:lnSpc>
                <a:spcPct val="100000"/>
              </a:lnSpc>
            </a:pPr>
            <a:r>
              <a:rPr lang="it-IT" sz="1600" spc="-1" strike="noStrike">
                <a:solidFill>
                  <a:srgbClr val="000000"/>
                </a:solidFill>
                <a:uFill>
                  <a:solidFill>
                    <a:srgbClr val="ffffff"/>
                  </a:solidFill>
                </a:uFill>
                <a:latin typeface="Calibri"/>
                <a:ea typeface="DejaVu Sans"/>
              </a:rPr>
              <a:t>Elencano i titoli su un particolare argomento o di un particolare autore</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a:p>
            <a:pPr lvl="2" marL="533520" indent="-173880">
              <a:lnSpc>
                <a:spcPct val="90000"/>
              </a:lnSpc>
              <a:buClr>
                <a:srgbClr val="000000"/>
              </a:buClr>
              <a:buFont typeface="Wingdings" charset="2"/>
              <a:buChar char=""/>
            </a:pPr>
            <a:r>
              <a:rPr lang="it-IT" sz="2000" spc="-1" strike="noStrike">
                <a:solidFill>
                  <a:srgbClr val="000000"/>
                </a:solidFill>
                <a:uFill>
                  <a:solidFill>
                    <a:srgbClr val="ffffff"/>
                  </a:solidFill>
                </a:uFill>
                <a:latin typeface="Calibri"/>
                <a:ea typeface="DejaVu Sans"/>
              </a:rPr>
              <a:t>Cataloghi</a:t>
            </a:r>
            <a:endParaRPr lang="it-IT" sz="1800" spc="-1" strike="noStrike">
              <a:solidFill>
                <a:srgbClr val="000000"/>
              </a:solidFill>
              <a:uFill>
                <a:solidFill>
                  <a:srgbClr val="ffffff"/>
                </a:solidFill>
              </a:uFill>
              <a:latin typeface="Arial"/>
            </a:endParaRPr>
          </a:p>
          <a:p>
            <a:pPr>
              <a:lnSpc>
                <a:spcPct val="100000"/>
              </a:lnSpc>
            </a:pPr>
            <a:r>
              <a:rPr lang="it-IT" sz="1600" spc="-1" strike="noStrike">
                <a:solidFill>
                  <a:srgbClr val="000000"/>
                </a:solidFill>
                <a:uFill>
                  <a:solidFill>
                    <a:srgbClr val="ffffff"/>
                  </a:solidFill>
                </a:uFill>
                <a:latin typeface="Calibri"/>
                <a:ea typeface="DejaVu Sans"/>
              </a:rPr>
              <a:t>Localizzano l’informazione della bibliografia</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a:p>
            <a:pPr lvl="2" marL="533520" indent="-173880">
              <a:lnSpc>
                <a:spcPct val="90000"/>
              </a:lnSpc>
              <a:buClr>
                <a:srgbClr val="000000"/>
              </a:buClr>
              <a:buFont typeface="Wingdings" charset="2"/>
              <a:buChar char=""/>
            </a:pPr>
            <a:r>
              <a:rPr lang="it-IT" sz="2000" spc="-1" strike="noStrike">
                <a:solidFill>
                  <a:srgbClr val="000000"/>
                </a:solidFill>
                <a:uFill>
                  <a:solidFill>
                    <a:srgbClr val="ffffff"/>
                  </a:solidFill>
                </a:uFill>
                <a:latin typeface="Calibri"/>
                <a:ea typeface="DejaVu Sans"/>
              </a:rPr>
              <a:t>Banche dati bibliografiche</a:t>
            </a:r>
            <a:endParaRPr lang="it-IT" sz="1800" spc="-1" strike="noStrike">
              <a:solidFill>
                <a:srgbClr val="000000"/>
              </a:solidFill>
              <a:uFill>
                <a:solidFill>
                  <a:srgbClr val="ffffff"/>
                </a:solidFill>
              </a:uFill>
              <a:latin typeface="Arial"/>
            </a:endParaRPr>
          </a:p>
          <a:p>
            <a:pPr>
              <a:lnSpc>
                <a:spcPct val="100000"/>
              </a:lnSpc>
            </a:pPr>
            <a:r>
              <a:rPr lang="it-IT" sz="1600" spc="-1" strike="noStrike">
                <a:solidFill>
                  <a:srgbClr val="000000"/>
                </a:solidFill>
                <a:uFill>
                  <a:solidFill>
                    <a:srgbClr val="ffffff"/>
                  </a:solidFill>
                </a:uFill>
                <a:latin typeface="Calibri"/>
                <a:ea typeface="DejaVu Sans"/>
              </a:rPr>
              <a:t>Informano sul “che cosa c’è’’ su un particolare argomento e in molti casi offrono anche il testo completo (full-text)</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a:p>
            <a:pPr lvl="2" marL="533520" indent="-173880">
              <a:lnSpc>
                <a:spcPct val="90000"/>
              </a:lnSpc>
              <a:buClr>
                <a:srgbClr val="000000"/>
              </a:buClr>
              <a:buFont typeface="Wingdings" charset="2"/>
              <a:buChar char=""/>
            </a:pPr>
            <a:r>
              <a:rPr lang="it-IT" sz="2000" spc="-1" strike="noStrike">
                <a:solidFill>
                  <a:srgbClr val="000000"/>
                </a:solidFill>
                <a:uFill>
                  <a:solidFill>
                    <a:srgbClr val="ffffff"/>
                  </a:solidFill>
                </a:uFill>
                <a:latin typeface="Calibri"/>
                <a:ea typeface="DejaVu Sans"/>
              </a:rPr>
              <a:t>Portali di metaricerca</a:t>
            </a:r>
            <a:endParaRPr lang="it-IT" sz="1800" spc="-1" strike="noStrike">
              <a:solidFill>
                <a:srgbClr val="000000"/>
              </a:solidFill>
              <a:uFill>
                <a:solidFill>
                  <a:srgbClr val="ffffff"/>
                </a:solidFill>
              </a:uFill>
              <a:latin typeface="Arial"/>
            </a:endParaRPr>
          </a:p>
          <a:p>
            <a:pPr>
              <a:lnSpc>
                <a:spcPct val="100000"/>
              </a:lnSpc>
            </a:pPr>
            <a:r>
              <a:rPr lang="it-IT" sz="1600" spc="-1" strike="noStrike">
                <a:solidFill>
                  <a:srgbClr val="000000"/>
                </a:solidFill>
                <a:uFill>
                  <a:solidFill>
                    <a:srgbClr val="ffffff"/>
                  </a:solidFill>
                </a:uFill>
                <a:latin typeface="Calibri"/>
                <a:ea typeface="DejaVu Sans"/>
              </a:rPr>
              <a:t>Interrogano contemporaneamente, attraverso un’unica interfaccia diverse risorse elettroniche </a:t>
            </a:r>
            <a:endParaRPr lang="it-IT" sz="1800" spc="-1" strike="noStrike">
              <a:solidFill>
                <a:srgbClr val="000000"/>
              </a:solidFill>
              <a:uFill>
                <a:solidFill>
                  <a:srgbClr val="ffffff"/>
                </a:solidFill>
              </a:uFill>
              <a:latin typeface="Arial"/>
            </a:endParaRPr>
          </a:p>
          <a:p>
            <a:pPr>
              <a:lnSpc>
                <a:spcPct val="100000"/>
              </a:lnSpc>
            </a:pPr>
            <a:r>
              <a:rPr lang="it-IT" sz="1600" spc="-1" strike="noStrike">
                <a:solidFill>
                  <a:srgbClr val="000000"/>
                </a:solidFill>
                <a:uFill>
                  <a:solidFill>
                    <a:srgbClr val="ffffff"/>
                  </a:solidFill>
                </a:uFill>
                <a:latin typeface="Calibri"/>
                <a:ea typeface="DejaVu Sans"/>
              </a:rPr>
              <a:t>(</a:t>
            </a:r>
            <a:r>
              <a:rPr lang="it-IT" sz="1600" spc="-1" strike="noStrike" u="sng">
                <a:solidFill>
                  <a:srgbClr val="0000ff"/>
                </a:solidFill>
                <a:uFill>
                  <a:solidFill>
                    <a:srgbClr val="ffffff"/>
                  </a:solidFill>
                </a:uFill>
                <a:latin typeface="Calibri"/>
                <a:ea typeface="DejaVu Sans"/>
                <a:hlinkClick r:id="rId1"/>
              </a:rPr>
              <a:t>Biblioteca digitale Padova</a:t>
            </a:r>
            <a:r>
              <a:rPr lang="it-IT" sz="1600" spc="-1" strike="noStrike">
                <a:solidFill>
                  <a:srgbClr val="0000ff"/>
                </a:solidFill>
                <a:uFill>
                  <a:solidFill>
                    <a:srgbClr val="ffffff"/>
                  </a:solidFill>
                </a:uFill>
                <a:latin typeface="Calibri"/>
                <a:ea typeface="DejaVu Sans"/>
              </a:rPr>
              <a:t>, </a:t>
            </a:r>
            <a:r>
              <a:rPr lang="it-IT" sz="1600" spc="-1" strike="noStrike" u="sng">
                <a:solidFill>
                  <a:srgbClr val="0000ff"/>
                </a:solidFill>
                <a:uFill>
                  <a:solidFill>
                    <a:srgbClr val="ffffff"/>
                  </a:solidFill>
                </a:uFill>
                <a:latin typeface="Calibri"/>
                <a:ea typeface="DejaVu Sans"/>
                <a:hlinkClick r:id="rId2"/>
              </a:rPr>
              <a:t>Portale AIRE</a:t>
            </a:r>
            <a:r>
              <a:rPr lang="it-IT" sz="1600" spc="-1" strike="noStrike">
                <a:solidFill>
                  <a:srgbClr val="0000ff"/>
                </a:solidFill>
                <a:uFill>
                  <a:solidFill>
                    <a:srgbClr val="ffffff"/>
                  </a:solidFill>
                </a:uFill>
                <a:latin typeface="Calibri"/>
                <a:ea typeface="DejaVu Sans"/>
              </a:rPr>
              <a:t>)</a:t>
            </a:r>
            <a:endParaRPr lang="it-IT" sz="1800" spc="-1" strike="noStrike">
              <a:solidFill>
                <a:srgbClr val="000000"/>
              </a:solidFill>
              <a:uFill>
                <a:solidFill>
                  <a:srgbClr val="ffffff"/>
                </a:solidFill>
              </a:uFill>
              <a:latin typeface="Arial"/>
            </a:endParaRPr>
          </a:p>
          <a:p>
            <a:pPr lvl="2" marL="533520" indent="-173880">
              <a:lnSpc>
                <a:spcPct val="90000"/>
              </a:lnSpc>
              <a:buClr>
                <a:srgbClr val="000000"/>
              </a:buClr>
              <a:buFont typeface="Wingdings" charset="2"/>
              <a:buChar char=""/>
            </a:pPr>
            <a:r>
              <a:rPr lang="it-IT" sz="2000" spc="-1" strike="noStrike">
                <a:solidFill>
                  <a:srgbClr val="000000"/>
                </a:solidFill>
                <a:uFill>
                  <a:solidFill>
                    <a:srgbClr val="ffffff"/>
                  </a:solidFill>
                </a:uFill>
                <a:latin typeface="Calibri"/>
                <a:ea typeface="DejaVu Sans"/>
              </a:rPr>
              <a:t>Web</a:t>
            </a:r>
            <a:endParaRPr lang="it-IT" sz="1800" spc="-1" strike="noStrike">
              <a:solidFill>
                <a:srgbClr val="000000"/>
              </a:solidFill>
              <a:uFill>
                <a:solidFill>
                  <a:srgbClr val="ffffff"/>
                </a:solidFill>
              </a:uFill>
              <a:latin typeface="Arial"/>
            </a:endParaRPr>
          </a:p>
          <a:p>
            <a:pPr lvl="2" marL="533520" indent="-173880">
              <a:lnSpc>
                <a:spcPct val="90000"/>
              </a:lnSpc>
              <a:buClr>
                <a:srgbClr val="000000"/>
              </a:buClr>
              <a:buFont typeface="Wingdings" charset="2"/>
              <a:buChar char=""/>
            </a:pPr>
            <a:r>
              <a:rPr lang="it-IT" sz="2000" spc="-1" strike="noStrike">
                <a:solidFill>
                  <a:srgbClr val="000000"/>
                </a:solidFill>
                <a:uFill>
                  <a:solidFill>
                    <a:srgbClr val="ffffff"/>
                  </a:solidFill>
                </a:uFill>
                <a:latin typeface="Calibri"/>
                <a:ea typeface="DejaVu Sans"/>
              </a:rPr>
              <a:t> </a:t>
            </a:r>
            <a:endParaRPr lang="it-IT" sz="1800" spc="-1" strike="noStrike">
              <a:solidFill>
                <a:srgbClr val="000000"/>
              </a:solidFill>
              <a:uFill>
                <a:solidFill>
                  <a:srgbClr val="ffffff"/>
                </a:solidFill>
              </a:uFill>
              <a:latin typeface="Arial"/>
            </a:endParaRPr>
          </a:p>
          <a:p>
            <a:pPr lvl="2" marL="533520" indent="-173880">
              <a:lnSpc>
                <a:spcPct val="90000"/>
              </a:lnSpc>
              <a:buClr>
                <a:srgbClr val="000000"/>
              </a:buClr>
              <a:buFont typeface="Wingdings" charset="2"/>
              <a:buChar char=""/>
            </a:pPr>
            <a:r>
              <a:rPr lang="it-IT" sz="1600" spc="-1" strike="noStrike">
                <a:solidFill>
                  <a:srgbClr val="000000"/>
                </a:solidFill>
                <a:uFill>
                  <a:solidFill>
                    <a:srgbClr val="ffffff"/>
                  </a:solidFill>
                </a:uFill>
                <a:latin typeface="Calibri"/>
                <a:ea typeface="DejaVu Sans"/>
              </a:rPr>
              <a:t>Motori di ricerca specializzati (</a:t>
            </a:r>
            <a:r>
              <a:rPr lang="it-IT" sz="1600" spc="-1" strike="noStrike" u="sng">
                <a:solidFill>
                  <a:srgbClr val="0000ff"/>
                </a:solidFill>
                <a:uFill>
                  <a:solidFill>
                    <a:srgbClr val="ffffff"/>
                  </a:solidFill>
                </a:uFill>
                <a:latin typeface="Calibri"/>
                <a:ea typeface="DejaVu Sans"/>
                <a:hlinkClick r:id="rId3"/>
              </a:rPr>
              <a:t>Google </a:t>
            </a:r>
            <a:r>
              <a:rPr lang="it-IT" sz="1600" spc="-1" strike="noStrike" u="sng">
                <a:solidFill>
                  <a:srgbClr val="0000ff"/>
                </a:solidFill>
                <a:uFill>
                  <a:solidFill>
                    <a:srgbClr val="ffffff"/>
                  </a:solidFill>
                </a:uFill>
                <a:latin typeface="Calibri"/>
                <a:ea typeface="DejaVu Sans"/>
                <a:hlinkClick r:id="rId4"/>
              </a:rPr>
              <a:t>scholar</a:t>
            </a:r>
            <a:r>
              <a:rPr lang="it-IT" sz="1600" spc="-1" strike="noStrike">
                <a:solidFill>
                  <a:srgbClr val="000000"/>
                </a:solidFill>
                <a:uFill>
                  <a:solidFill>
                    <a:srgbClr val="ffffff"/>
                  </a:solidFill>
                </a:uFill>
                <a:latin typeface="Calibri"/>
                <a:ea typeface="DejaVu Sans"/>
              </a:rPr>
              <a:t>, </a:t>
            </a:r>
            <a:r>
              <a:rPr lang="it-IT" sz="1600" spc="-1" strike="noStrike" u="sng">
                <a:solidFill>
                  <a:srgbClr val="0000ff"/>
                </a:solidFill>
                <a:uFill>
                  <a:solidFill>
                    <a:srgbClr val="ffffff"/>
                  </a:solidFill>
                </a:uFill>
                <a:latin typeface="Calibri"/>
                <a:ea typeface="DejaVu Sans"/>
                <a:hlinkClick r:id="rId5"/>
              </a:rPr>
              <a:t>Google </a:t>
            </a:r>
            <a:r>
              <a:rPr lang="it-IT" sz="1600" spc="-1" strike="noStrike" u="sng">
                <a:solidFill>
                  <a:srgbClr val="0000ff"/>
                </a:solidFill>
                <a:uFill>
                  <a:solidFill>
                    <a:srgbClr val="ffffff"/>
                  </a:solidFill>
                </a:uFill>
                <a:latin typeface="Calibri"/>
                <a:ea typeface="DejaVu Sans"/>
                <a:hlinkClick r:id="rId6"/>
              </a:rPr>
              <a:t>books</a:t>
            </a:r>
            <a:r>
              <a:rPr lang="it-IT" sz="1600" spc="-1" strike="noStrike">
                <a:solidFill>
                  <a:srgbClr val="000000"/>
                </a:solidFill>
                <a:uFill>
                  <a:solidFill>
                    <a:srgbClr val="ffffff"/>
                  </a:solidFill>
                </a:uFill>
                <a:latin typeface="Calibri"/>
                <a:ea typeface="DejaVu Sans"/>
              </a:rPr>
              <a:t>), </a:t>
            </a:r>
            <a:endParaRPr lang="it-IT" sz="1800" spc="-1" strike="noStrike">
              <a:solidFill>
                <a:srgbClr val="000000"/>
              </a:solidFill>
              <a:uFill>
                <a:solidFill>
                  <a:srgbClr val="ffffff"/>
                </a:solidFill>
              </a:uFill>
              <a:latin typeface="Arial"/>
            </a:endParaRPr>
          </a:p>
          <a:p>
            <a:pPr>
              <a:lnSpc>
                <a:spcPct val="100000"/>
              </a:lnSpc>
            </a:pPr>
            <a:r>
              <a:rPr lang="it-IT" sz="1600" spc="-1" strike="noStrike">
                <a:solidFill>
                  <a:srgbClr val="000000"/>
                </a:solidFill>
                <a:uFill>
                  <a:solidFill>
                    <a:srgbClr val="ffffff"/>
                  </a:solidFill>
                </a:uFill>
                <a:latin typeface="Calibri"/>
                <a:ea typeface="DejaVu Sans"/>
              </a:rPr>
              <a:t>Siti istituzionali (</a:t>
            </a:r>
            <a:r>
              <a:rPr lang="it-IT" sz="1600" spc="-1" strike="noStrike" u="sng">
                <a:solidFill>
                  <a:srgbClr val="0000ff"/>
                </a:solidFill>
                <a:uFill>
                  <a:solidFill>
                    <a:srgbClr val="ffffff"/>
                  </a:solidFill>
                </a:uFill>
                <a:latin typeface="Calibri"/>
                <a:ea typeface="DejaVu Sans"/>
                <a:hlinkClick r:id="rId7"/>
              </a:rPr>
              <a:t>Istat</a:t>
            </a:r>
            <a:r>
              <a:rPr lang="it-IT" sz="1600" spc="-1" strike="noStrike">
                <a:solidFill>
                  <a:srgbClr val="000000"/>
                </a:solidFill>
                <a:uFill>
                  <a:solidFill>
                    <a:srgbClr val="ffffff"/>
                  </a:solidFill>
                </a:uFill>
                <a:latin typeface="Calibri"/>
                <a:ea typeface="DejaVu Sans"/>
              </a:rPr>
              <a:t>, </a:t>
            </a:r>
            <a:r>
              <a:rPr lang="it-IT" sz="1600" spc="-1" strike="noStrike" u="sng">
                <a:solidFill>
                  <a:srgbClr val="0000ff"/>
                </a:solidFill>
                <a:uFill>
                  <a:solidFill>
                    <a:srgbClr val="ffffff"/>
                  </a:solidFill>
                </a:uFill>
                <a:latin typeface="Calibri"/>
                <a:ea typeface="DejaVu Sans"/>
                <a:hlinkClick r:id="rId8"/>
              </a:rPr>
              <a:t>Onu</a:t>
            </a:r>
            <a:r>
              <a:rPr lang="it-IT" sz="1600" spc="-1" strike="noStrike">
                <a:solidFill>
                  <a:srgbClr val="000000"/>
                </a:solidFill>
                <a:uFill>
                  <a:solidFill>
                    <a:srgbClr val="ffffff"/>
                  </a:solidFill>
                </a:uFill>
                <a:latin typeface="Calibri"/>
                <a:ea typeface="DejaVu Sans"/>
              </a:rPr>
              <a:t>, ecc), Archivi istituzionali (</a:t>
            </a:r>
            <a:r>
              <a:rPr lang="it-IT" sz="1600" spc="-1" strike="noStrike" u="sng">
                <a:solidFill>
                  <a:srgbClr val="0000ff"/>
                </a:solidFill>
                <a:uFill>
                  <a:solidFill>
                    <a:srgbClr val="ffffff"/>
                  </a:solidFill>
                </a:uFill>
                <a:latin typeface="Calibri"/>
                <a:ea typeface="DejaVu Sans"/>
                <a:hlinkClick r:id="rId9"/>
              </a:rPr>
              <a:t>Padua@Thesis</a:t>
            </a:r>
            <a:r>
              <a:rPr lang="it-IT" sz="1600" spc="-1" strike="noStrike">
                <a:solidFill>
                  <a:srgbClr val="000000"/>
                </a:solidFill>
                <a:uFill>
                  <a:solidFill>
                    <a:srgbClr val="ffffff"/>
                  </a:solidFill>
                </a:uFill>
                <a:latin typeface="Calibri"/>
                <a:ea typeface="DejaVu Sans"/>
              </a:rPr>
              <a:t>, </a:t>
            </a:r>
            <a:r>
              <a:rPr lang="it-IT" sz="1600" spc="-1" strike="noStrike" u="sng">
                <a:solidFill>
                  <a:srgbClr val="0000ff"/>
                </a:solidFill>
                <a:uFill>
                  <a:solidFill>
                    <a:srgbClr val="ffffff"/>
                  </a:solidFill>
                </a:uFill>
                <a:latin typeface="Calibri"/>
                <a:ea typeface="DejaVu Sans"/>
                <a:hlinkClick r:id="rId10"/>
              </a:rPr>
              <a:t>Padua@Research</a:t>
            </a:r>
            <a:r>
              <a:rPr lang="it-IT" sz="1600" spc="-1" strike="noStrike">
                <a:solidFill>
                  <a:srgbClr val="000000"/>
                </a:solidFill>
                <a:uFill>
                  <a:solidFill>
                    <a:srgbClr val="ffffff"/>
                  </a:solidFill>
                </a:uFill>
                <a:latin typeface="Calibri"/>
                <a:ea typeface="DejaVu Sans"/>
              </a:rPr>
              <a:t>)</a:t>
            </a:r>
            <a:endParaRPr lang="it-IT" sz="1800" spc="-1" strike="noStrike">
              <a:solidFill>
                <a:srgbClr val="000000"/>
              </a:solidFill>
              <a:uFill>
                <a:solidFill>
                  <a:srgbClr val="ffffff"/>
                </a:solidFill>
              </a:uFill>
              <a:latin typeface="Arial"/>
            </a:endParaRPr>
          </a:p>
        </p:txBody>
      </p:sp>
      <p:sp>
        <p:nvSpPr>
          <p:cNvPr id="290" name="CustomShape 2"/>
          <p:cNvSpPr/>
          <p:nvPr/>
        </p:nvSpPr>
        <p:spPr>
          <a:xfrm>
            <a:off x="457200" y="188640"/>
            <a:ext cx="8228880" cy="532440"/>
          </a:xfrm>
          <a:prstGeom prst="rect">
            <a:avLst/>
          </a:prstGeom>
          <a:noFill/>
          <a:ln>
            <a:noFill/>
          </a:ln>
        </p:spPr>
        <p:style>
          <a:lnRef idx="0"/>
          <a:fillRef idx="0"/>
          <a:effectRef idx="0"/>
          <a:fontRef idx="minor"/>
        </p:style>
        <p:txBody>
          <a:bodyPr lIns="0" rIns="0" tIns="0" bIns="0" anchor="ctr"/>
          <a:p>
            <a:pPr>
              <a:lnSpc>
                <a:spcPct val="100000"/>
              </a:lnSpc>
            </a:pPr>
            <a:r>
              <a:rPr b="1" lang="it-IT" sz="2400" spc="-1" strike="noStrike">
                <a:solidFill>
                  <a:srgbClr val="000000"/>
                </a:solidFill>
                <a:uFill>
                  <a:solidFill>
                    <a:srgbClr val="ffffff"/>
                  </a:solidFill>
                </a:uFill>
                <a:latin typeface="Calibri"/>
                <a:ea typeface="DejaVu Sans"/>
              </a:rPr>
              <a:t>     </a:t>
            </a:r>
            <a:r>
              <a:rPr b="1" lang="it-IT" sz="2800" spc="-1" strike="noStrike">
                <a:solidFill>
                  <a:srgbClr val="000000"/>
                </a:solidFill>
                <a:uFill>
                  <a:solidFill>
                    <a:srgbClr val="ffffff"/>
                  </a:solidFill>
                </a:uFill>
                <a:latin typeface="Calibri"/>
                <a:ea typeface="DejaVu Sans"/>
              </a:rPr>
              <a:t>Ricercare</a:t>
            </a:r>
            <a:r>
              <a:rPr lang="it-IT" sz="2800" spc="-1" strike="noStrike">
                <a:solidFill>
                  <a:srgbClr val="000000"/>
                </a:solidFill>
                <a:uFill>
                  <a:solidFill>
                    <a:srgbClr val="ffffff"/>
                  </a:solidFill>
                </a:uFill>
                <a:latin typeface="Calibri"/>
                <a:ea typeface="DejaVu Sans"/>
              </a:rPr>
              <a:t> </a:t>
            </a:r>
            <a:r>
              <a:rPr b="1" lang="it-IT" sz="2800" spc="-1" strike="noStrike">
                <a:solidFill>
                  <a:srgbClr val="000000"/>
                </a:solidFill>
                <a:uFill>
                  <a:solidFill>
                    <a:srgbClr val="ffffff"/>
                  </a:solidFill>
                </a:uFill>
                <a:latin typeface="Calibri"/>
                <a:ea typeface="DejaVu Sans"/>
              </a:rPr>
              <a:t>: dove</a:t>
            </a:r>
            <a:endParaRPr lang="it-IT"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1" name="CustomShape 1"/>
          <p:cNvSpPr/>
          <p:nvPr/>
        </p:nvSpPr>
        <p:spPr>
          <a:xfrm>
            <a:off x="2971800" y="6243480"/>
            <a:ext cx="3349440" cy="453960"/>
          </a:xfrm>
          <a:prstGeom prst="rect">
            <a:avLst/>
          </a:prstGeom>
          <a:noFill/>
          <a:ln>
            <a:noFill/>
          </a:ln>
        </p:spPr>
        <p:style>
          <a:lnRef idx="0"/>
          <a:fillRef idx="0"/>
          <a:effectRef idx="0"/>
          <a:fontRef idx="minor"/>
        </p:style>
        <p:txBody>
          <a:bodyPr lIns="90000" rIns="90000" tIns="46800" bIns="46800" anchor="b"/>
          <a:p>
            <a:pPr algn="ctr">
              <a:lnSpc>
                <a:spcPct val="100000"/>
              </a:lnSpc>
            </a:pPr>
            <a:r>
              <a:rPr b="1" lang="it-IT" sz="1000" spc="-1" strike="noStrike">
                <a:solidFill>
                  <a:srgbClr val="000066"/>
                </a:solidFill>
                <a:uFill>
                  <a:solidFill>
                    <a:srgbClr val="ffffff"/>
                  </a:solidFill>
                </a:uFill>
                <a:latin typeface="Times New Roman"/>
                <a:ea typeface="SimSun"/>
              </a:rPr>
              <a:t>Sistema Bibliotecario di Ateneo | Università di Padova</a:t>
            </a:r>
            <a:endParaRPr lang="it-IT" sz="1800" spc="-1" strike="noStrike">
              <a:solidFill>
                <a:srgbClr val="000000"/>
              </a:solidFill>
              <a:uFill>
                <a:solidFill>
                  <a:srgbClr val="ffffff"/>
                </a:solidFill>
              </a:uFill>
              <a:latin typeface="Arial"/>
            </a:endParaRPr>
          </a:p>
        </p:txBody>
      </p:sp>
      <p:sp>
        <p:nvSpPr>
          <p:cNvPr id="292" name="CustomShape 2"/>
          <p:cNvSpPr/>
          <p:nvPr/>
        </p:nvSpPr>
        <p:spPr>
          <a:xfrm>
            <a:off x="537840" y="1442160"/>
            <a:ext cx="7990920" cy="3776400"/>
          </a:xfrm>
          <a:prstGeom prst="rect">
            <a:avLst/>
          </a:prstGeom>
          <a:noFill/>
          <a:ln>
            <a:noFill/>
          </a:ln>
        </p:spPr>
        <p:style>
          <a:lnRef idx="0"/>
          <a:fillRef idx="0"/>
          <a:effectRef idx="0"/>
          <a:fontRef idx="minor"/>
        </p:style>
        <p:txBody>
          <a:bodyPr lIns="90000" rIns="90000" tIns="45000" bIns="45000"/>
          <a:p>
            <a:pPr algn="just">
              <a:lnSpc>
                <a:spcPct val="100000"/>
              </a:lnSpc>
            </a:pPr>
            <a:r>
              <a:rPr b="1" lang="it-IT" sz="2800" spc="-1" strike="noStrike">
                <a:solidFill>
                  <a:srgbClr val="c00000"/>
                </a:solidFill>
                <a:uFill>
                  <a:solidFill>
                    <a:srgbClr val="ffffff"/>
                  </a:solidFill>
                </a:uFill>
                <a:latin typeface="Calibri"/>
                <a:ea typeface="SimSun"/>
              </a:rPr>
              <a:t>COSA TROVI:</a:t>
            </a:r>
            <a:endParaRPr lang="it-IT" sz="1800" spc="-1" strike="noStrike">
              <a:solidFill>
                <a:srgbClr val="000000"/>
              </a:solidFill>
              <a:uFill>
                <a:solidFill>
                  <a:srgbClr val="ffffff"/>
                </a:solidFill>
              </a:uFill>
              <a:latin typeface="Arial"/>
            </a:endParaRPr>
          </a:p>
          <a:p>
            <a:pPr marL="216000" indent="-214560" algn="just">
              <a:lnSpc>
                <a:spcPct val="200000"/>
              </a:lnSpc>
              <a:buClr>
                <a:srgbClr val="c00000"/>
              </a:buClr>
              <a:buFont typeface="Wingdings" charset="2"/>
              <a:buChar char=""/>
            </a:pPr>
            <a:r>
              <a:rPr b="1" lang="it-IT" sz="2800" spc="-1" strike="noStrike">
                <a:solidFill>
                  <a:srgbClr val="c00000"/>
                </a:solidFill>
                <a:uFill>
                  <a:solidFill>
                    <a:srgbClr val="ffffff"/>
                  </a:solidFill>
                </a:uFill>
                <a:latin typeface="Calibri"/>
                <a:ea typeface="SimSun"/>
              </a:rPr>
              <a:t> </a:t>
            </a:r>
            <a:r>
              <a:rPr b="1" lang="it-IT" sz="2400" spc="-1" strike="noStrike">
                <a:solidFill>
                  <a:srgbClr val="c00000"/>
                </a:solidFill>
                <a:uFill>
                  <a:solidFill>
                    <a:srgbClr val="ffffff"/>
                  </a:solidFill>
                </a:uFill>
                <a:latin typeface="Calibri"/>
                <a:ea typeface="SimSun"/>
              </a:rPr>
              <a:t>LIBRI CARTACEI</a:t>
            </a:r>
            <a:endParaRPr lang="it-IT" sz="1800" spc="-1" strike="noStrike">
              <a:solidFill>
                <a:srgbClr val="000000"/>
              </a:solidFill>
              <a:uFill>
                <a:solidFill>
                  <a:srgbClr val="ffffff"/>
                </a:solidFill>
              </a:uFill>
              <a:latin typeface="Arial"/>
            </a:endParaRPr>
          </a:p>
          <a:p>
            <a:pPr marL="216000" indent="-214560" algn="just">
              <a:lnSpc>
                <a:spcPct val="200000"/>
              </a:lnSpc>
              <a:buClr>
                <a:srgbClr val="c00000"/>
              </a:buClr>
              <a:buFont typeface="Wingdings" charset="2"/>
              <a:buChar char=""/>
            </a:pPr>
            <a:r>
              <a:rPr b="1" lang="it-IT" sz="2400" spc="-1" strike="noStrike">
                <a:solidFill>
                  <a:srgbClr val="c00000"/>
                </a:solidFill>
                <a:uFill>
                  <a:solidFill>
                    <a:srgbClr val="ffffff"/>
                  </a:solidFill>
                </a:uFill>
                <a:latin typeface="Calibri"/>
                <a:ea typeface="SimSun"/>
              </a:rPr>
              <a:t> </a:t>
            </a:r>
            <a:r>
              <a:rPr b="1" lang="it-IT" sz="2400" spc="-1" strike="noStrike">
                <a:solidFill>
                  <a:srgbClr val="c00000"/>
                </a:solidFill>
                <a:uFill>
                  <a:solidFill>
                    <a:srgbClr val="ffffff"/>
                  </a:solidFill>
                </a:uFill>
                <a:latin typeface="Calibri"/>
                <a:ea typeface="SimSun"/>
              </a:rPr>
              <a:t>RIVISTE</a:t>
            </a:r>
            <a:endParaRPr lang="it-IT" sz="1800" spc="-1" strike="noStrike">
              <a:solidFill>
                <a:srgbClr val="000000"/>
              </a:solidFill>
              <a:uFill>
                <a:solidFill>
                  <a:srgbClr val="ffffff"/>
                </a:solidFill>
              </a:uFill>
              <a:latin typeface="Arial"/>
            </a:endParaRPr>
          </a:p>
          <a:p>
            <a:pPr marL="216000" indent="-214560" algn="just">
              <a:lnSpc>
                <a:spcPct val="200000"/>
              </a:lnSpc>
              <a:buClr>
                <a:srgbClr val="c00000"/>
              </a:buClr>
              <a:buFont typeface="Wingdings" charset="2"/>
              <a:buChar char=""/>
            </a:pPr>
            <a:r>
              <a:rPr b="1" lang="it-IT" sz="2400" spc="-1" strike="noStrike">
                <a:solidFill>
                  <a:srgbClr val="c00000"/>
                </a:solidFill>
                <a:uFill>
                  <a:solidFill>
                    <a:srgbClr val="ffffff"/>
                  </a:solidFill>
                </a:uFill>
                <a:latin typeface="Calibri"/>
                <a:ea typeface="SimSun"/>
              </a:rPr>
              <a:t> </a:t>
            </a:r>
            <a:r>
              <a:rPr b="1" lang="it-IT" sz="2400" spc="-1" strike="noStrike">
                <a:solidFill>
                  <a:srgbClr val="c00000"/>
                </a:solidFill>
                <a:uFill>
                  <a:solidFill>
                    <a:srgbClr val="ffffff"/>
                  </a:solidFill>
                </a:uFill>
                <a:latin typeface="Calibri"/>
                <a:ea typeface="SimSun"/>
              </a:rPr>
              <a:t>LIBRI ELETTRONICI </a:t>
            </a:r>
            <a:r>
              <a:rPr lang="it-IT" sz="2800" spc="-1" strike="noStrike">
                <a:solidFill>
                  <a:srgbClr val="000000"/>
                </a:solidFill>
                <a:uFill>
                  <a:solidFill>
                    <a:srgbClr val="ffffff"/>
                  </a:solidFill>
                </a:uFill>
                <a:latin typeface="Calibri"/>
                <a:ea typeface="SimSun"/>
              </a:rPr>
              <a:t> </a:t>
            </a:r>
            <a:endParaRPr lang="it-IT" sz="1800" spc="-1" strike="noStrike">
              <a:solidFill>
                <a:srgbClr val="000000"/>
              </a:solidFill>
              <a:uFill>
                <a:solidFill>
                  <a:srgbClr val="ffffff"/>
                </a:solidFill>
              </a:uFill>
              <a:latin typeface="Arial"/>
            </a:endParaRPr>
          </a:p>
          <a:p>
            <a:pPr marL="457200" algn="just">
              <a:lnSpc>
                <a:spcPct val="150000"/>
              </a:lnSpc>
            </a:pPr>
            <a:r>
              <a:rPr lang="it-IT" sz="1800" spc="-1" strike="noStrike">
                <a:solidFill>
                  <a:srgbClr val="000000"/>
                </a:solidFill>
                <a:uFill>
                  <a:solidFill>
                    <a:srgbClr val="ffffff"/>
                  </a:solidFill>
                </a:uFill>
                <a:latin typeface="Calibri"/>
                <a:ea typeface="SimSun"/>
              </a:rPr>
              <a:t>MONOGRAFIE SINGOLE</a:t>
            </a:r>
            <a:endParaRPr lang="it-IT" sz="1800" spc="-1" strike="noStrike">
              <a:solidFill>
                <a:srgbClr val="000000"/>
              </a:solidFill>
              <a:uFill>
                <a:solidFill>
                  <a:srgbClr val="ffffff"/>
                </a:solidFill>
              </a:uFill>
              <a:latin typeface="Arial"/>
            </a:endParaRPr>
          </a:p>
          <a:p>
            <a:pPr marL="457200" algn="just">
              <a:lnSpc>
                <a:spcPct val="150000"/>
              </a:lnSpc>
            </a:pPr>
            <a:r>
              <a:rPr lang="it-IT" sz="1800" spc="-1" strike="noStrike">
                <a:solidFill>
                  <a:srgbClr val="000000"/>
                </a:solidFill>
                <a:uFill>
                  <a:solidFill>
                    <a:srgbClr val="ffffff"/>
                  </a:solidFill>
                </a:uFill>
                <a:latin typeface="Calibri"/>
                <a:ea typeface="SimSun"/>
              </a:rPr>
              <a:t>HANDBOOKS IN ECONOMICS - ELSEVIER</a:t>
            </a:r>
            <a:endParaRPr lang="it-IT" sz="1800" spc="-1" strike="noStrike">
              <a:solidFill>
                <a:srgbClr val="000000"/>
              </a:solidFill>
              <a:uFill>
                <a:solidFill>
                  <a:srgbClr val="ffffff"/>
                </a:solidFill>
              </a:uFill>
              <a:latin typeface="Arial"/>
            </a:endParaRPr>
          </a:p>
        </p:txBody>
      </p:sp>
      <p:sp>
        <p:nvSpPr>
          <p:cNvPr id="293" name="CustomShape 3"/>
          <p:cNvSpPr/>
          <p:nvPr/>
        </p:nvSpPr>
        <p:spPr>
          <a:xfrm>
            <a:off x="971640" y="188640"/>
            <a:ext cx="4750560" cy="454680"/>
          </a:xfrm>
          <a:prstGeom prst="rect">
            <a:avLst/>
          </a:prstGeom>
          <a:noFill/>
          <a:ln>
            <a:noFill/>
          </a:ln>
        </p:spPr>
        <p:style>
          <a:lnRef idx="0"/>
          <a:fillRef idx="0"/>
          <a:effectRef idx="0"/>
          <a:fontRef idx="minor"/>
        </p:style>
        <p:txBody>
          <a:bodyPr lIns="90000" rIns="90000" tIns="45000" bIns="45000"/>
          <a:p>
            <a:pPr>
              <a:lnSpc>
                <a:spcPct val="100000"/>
              </a:lnSpc>
            </a:pPr>
            <a:r>
              <a:rPr b="1" lang="it-IT" sz="2800" spc="-1" strike="noStrike">
                <a:solidFill>
                  <a:srgbClr val="000000"/>
                </a:solidFill>
                <a:uFill>
                  <a:solidFill>
                    <a:srgbClr val="ffffff"/>
                  </a:solidFill>
                </a:uFill>
                <a:latin typeface="Calibri"/>
                <a:ea typeface="SimSun"/>
              </a:rPr>
              <a:t>Il catalogo OPAC</a:t>
            </a:r>
            <a:endParaRPr lang="it-IT" sz="18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4" name="CustomShape 1"/>
          <p:cNvSpPr/>
          <p:nvPr/>
        </p:nvSpPr>
        <p:spPr>
          <a:xfrm>
            <a:off x="2971800" y="6243480"/>
            <a:ext cx="3349440" cy="453960"/>
          </a:xfrm>
          <a:prstGeom prst="rect">
            <a:avLst/>
          </a:prstGeom>
          <a:noFill/>
          <a:ln>
            <a:noFill/>
          </a:ln>
        </p:spPr>
        <p:style>
          <a:lnRef idx="0"/>
          <a:fillRef idx="0"/>
          <a:effectRef idx="0"/>
          <a:fontRef idx="minor"/>
        </p:style>
        <p:txBody>
          <a:bodyPr lIns="90000" rIns="90000" tIns="46800" bIns="46800" anchor="b"/>
          <a:p>
            <a:pPr algn="ctr">
              <a:lnSpc>
                <a:spcPct val="100000"/>
              </a:lnSpc>
            </a:pPr>
            <a:r>
              <a:rPr b="1" lang="it-IT" sz="1000" spc="-1" strike="noStrike">
                <a:solidFill>
                  <a:srgbClr val="000066"/>
                </a:solidFill>
                <a:uFill>
                  <a:solidFill>
                    <a:srgbClr val="ffffff"/>
                  </a:solidFill>
                </a:uFill>
                <a:latin typeface="Times New Roman"/>
                <a:ea typeface="SimSun"/>
              </a:rPr>
              <a:t>Sistema Bibliotecario di Ateneo | Università di Padova</a:t>
            </a:r>
            <a:endParaRPr lang="it-IT" sz="1800" spc="-1" strike="noStrike">
              <a:solidFill>
                <a:srgbClr val="000000"/>
              </a:solidFill>
              <a:uFill>
                <a:solidFill>
                  <a:srgbClr val="ffffff"/>
                </a:solidFill>
              </a:uFill>
              <a:latin typeface="Arial"/>
            </a:endParaRPr>
          </a:p>
        </p:txBody>
      </p:sp>
      <p:pic>
        <p:nvPicPr>
          <p:cNvPr id="295" name="Immagine 1" descr=""/>
          <p:cNvPicPr/>
          <p:nvPr/>
        </p:nvPicPr>
        <p:blipFill>
          <a:blip r:embed="rId1"/>
          <a:stretch/>
        </p:blipFill>
        <p:spPr>
          <a:xfrm>
            <a:off x="539640" y="1268640"/>
            <a:ext cx="7954560" cy="4638960"/>
          </a:xfrm>
          <a:prstGeom prst="rect">
            <a:avLst/>
          </a:prstGeom>
          <a:ln>
            <a:noFill/>
          </a:ln>
        </p:spPr>
      </p:pic>
      <p:sp>
        <p:nvSpPr>
          <p:cNvPr id="296" name="CustomShape 2"/>
          <p:cNvSpPr/>
          <p:nvPr/>
        </p:nvSpPr>
        <p:spPr>
          <a:xfrm>
            <a:off x="762120" y="152280"/>
            <a:ext cx="7918200" cy="1064880"/>
          </a:xfrm>
          <a:prstGeom prst="rect">
            <a:avLst/>
          </a:prstGeom>
          <a:noFill/>
          <a:ln>
            <a:noFill/>
          </a:ln>
        </p:spPr>
        <p:style>
          <a:lnRef idx="0"/>
          <a:fillRef idx="0"/>
          <a:effectRef idx="0"/>
          <a:fontRef idx="minor"/>
        </p:style>
        <p:txBody>
          <a:bodyPr lIns="90000" rIns="90000" tIns="46800" bIns="46800"/>
          <a:p>
            <a:pPr>
              <a:lnSpc>
                <a:spcPct val="100000"/>
              </a:lnSpc>
            </a:pPr>
            <a:r>
              <a:rPr b="1" lang="it-IT" sz="2800" spc="-1" strike="noStrike">
                <a:solidFill>
                  <a:srgbClr val="000000"/>
                </a:solidFill>
                <a:uFill>
                  <a:solidFill>
                    <a:srgbClr val="ffffff"/>
                  </a:solidFill>
                </a:uFill>
                <a:latin typeface="Calibri"/>
                <a:ea typeface="SimSun"/>
              </a:rPr>
              <a:t>ONLINE PUBLIC ACCESS CATALOGUE</a:t>
            </a:r>
            <a:endParaRPr lang="it-IT" sz="1800" spc="-1" strike="noStrike">
              <a:solidFill>
                <a:srgbClr val="000000"/>
              </a:solidFill>
              <a:uFill>
                <a:solidFill>
                  <a:srgbClr val="ffffff"/>
                </a:solidFill>
              </a:uFill>
              <a:latin typeface="Arial"/>
            </a:endParaRPr>
          </a:p>
        </p:txBody>
      </p:sp>
      <p:sp>
        <p:nvSpPr>
          <p:cNvPr id="297" name="CustomShape 3"/>
          <p:cNvSpPr/>
          <p:nvPr/>
        </p:nvSpPr>
        <p:spPr>
          <a:xfrm>
            <a:off x="457200" y="1600200"/>
            <a:ext cx="8223120" cy="4524120"/>
          </a:xfrm>
          <a:prstGeom prst="rect">
            <a:avLst/>
          </a:prstGeom>
          <a:noFill/>
          <a:ln>
            <a:noFill/>
          </a:ln>
        </p:spPr>
        <p:style>
          <a:lnRef idx="0"/>
          <a:fillRef idx="0"/>
          <a:effectRef idx="0"/>
          <a:fontRef idx="minor"/>
        </p:style>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8" name="CustomShape 1"/>
          <p:cNvSpPr/>
          <p:nvPr/>
        </p:nvSpPr>
        <p:spPr>
          <a:xfrm>
            <a:off x="2971800" y="6243480"/>
            <a:ext cx="3349440" cy="453960"/>
          </a:xfrm>
          <a:prstGeom prst="rect">
            <a:avLst/>
          </a:prstGeom>
          <a:noFill/>
          <a:ln>
            <a:noFill/>
          </a:ln>
        </p:spPr>
        <p:style>
          <a:lnRef idx="0"/>
          <a:fillRef idx="0"/>
          <a:effectRef idx="0"/>
          <a:fontRef idx="minor"/>
        </p:style>
        <p:txBody>
          <a:bodyPr lIns="90000" rIns="90000" tIns="46800" bIns="46800" anchor="b"/>
          <a:p>
            <a:pPr algn="ctr">
              <a:lnSpc>
                <a:spcPct val="100000"/>
              </a:lnSpc>
            </a:pPr>
            <a:r>
              <a:rPr b="1" lang="it-IT" sz="1000" spc="-1" strike="noStrike">
                <a:solidFill>
                  <a:srgbClr val="000066"/>
                </a:solidFill>
                <a:uFill>
                  <a:solidFill>
                    <a:srgbClr val="ffffff"/>
                  </a:solidFill>
                </a:uFill>
                <a:latin typeface="Times New Roman"/>
                <a:ea typeface="SimSun"/>
              </a:rPr>
              <a:t>Sistema Bibliotecario di Ateneo | Università di Padova</a:t>
            </a:r>
            <a:endParaRPr lang="it-IT" sz="1800" spc="-1" strike="noStrike">
              <a:solidFill>
                <a:srgbClr val="000000"/>
              </a:solidFill>
              <a:uFill>
                <a:solidFill>
                  <a:srgbClr val="ffffff"/>
                </a:solidFill>
              </a:uFill>
              <a:latin typeface="Arial"/>
            </a:endParaRPr>
          </a:p>
        </p:txBody>
      </p:sp>
      <p:sp>
        <p:nvSpPr>
          <p:cNvPr id="299" name="CustomShape 2"/>
          <p:cNvSpPr/>
          <p:nvPr/>
        </p:nvSpPr>
        <p:spPr>
          <a:xfrm>
            <a:off x="388080" y="1556640"/>
            <a:ext cx="8279280" cy="3747960"/>
          </a:xfrm>
          <a:prstGeom prst="rect">
            <a:avLst/>
          </a:prstGeom>
          <a:noFill/>
          <a:ln>
            <a:noFill/>
          </a:ln>
        </p:spPr>
        <p:style>
          <a:lnRef idx="0"/>
          <a:fillRef idx="0"/>
          <a:effectRef idx="0"/>
          <a:fontRef idx="minor"/>
        </p:style>
        <p:txBody>
          <a:bodyPr lIns="90000" rIns="90000" tIns="45000" bIns="45000"/>
          <a:p>
            <a:pPr algn="just">
              <a:lnSpc>
                <a:spcPct val="100000"/>
              </a:lnSpc>
            </a:pPr>
            <a:r>
              <a:rPr b="1" lang="it-IT" sz="2000" spc="-1" strike="noStrike">
                <a:solidFill>
                  <a:srgbClr val="000000"/>
                </a:solidFill>
                <a:uFill>
                  <a:solidFill>
                    <a:srgbClr val="ffffff"/>
                  </a:solidFill>
                </a:uFill>
                <a:latin typeface="Calibri"/>
                <a:ea typeface="SimSun"/>
              </a:rPr>
              <a:t>Stai cercando degli articoli per la tesi?</a:t>
            </a:r>
            <a:endParaRPr lang="it-IT" sz="1800" spc="-1" strike="noStrike">
              <a:solidFill>
                <a:srgbClr val="000000"/>
              </a:solidFill>
              <a:uFill>
                <a:solidFill>
                  <a:srgbClr val="ffffff"/>
                </a:solidFill>
              </a:uFill>
              <a:latin typeface="Arial"/>
            </a:endParaRPr>
          </a:p>
          <a:p>
            <a:pPr algn="just">
              <a:lnSpc>
                <a:spcPct val="100000"/>
              </a:lnSpc>
            </a:pPr>
            <a:r>
              <a:rPr b="1" lang="it-IT" sz="2000" spc="-1" strike="noStrike">
                <a:solidFill>
                  <a:srgbClr val="000000"/>
                </a:solidFill>
                <a:uFill>
                  <a:solidFill>
                    <a:srgbClr val="ffffff"/>
                  </a:solidFill>
                </a:uFill>
                <a:latin typeface="Calibri"/>
                <a:ea typeface="SimSun"/>
              </a:rPr>
              <a:t> </a:t>
            </a:r>
            <a:endParaRPr lang="it-IT" sz="1800" spc="-1" strike="noStrike">
              <a:solidFill>
                <a:srgbClr val="000000"/>
              </a:solidFill>
              <a:uFill>
                <a:solidFill>
                  <a:srgbClr val="ffffff"/>
                </a:solidFill>
              </a:uFill>
              <a:latin typeface="Arial"/>
            </a:endParaRPr>
          </a:p>
          <a:p>
            <a:pPr algn="just">
              <a:lnSpc>
                <a:spcPct val="100000"/>
              </a:lnSpc>
            </a:pPr>
            <a:r>
              <a:rPr lang="it-IT" sz="2000" spc="-1" strike="noStrike">
                <a:solidFill>
                  <a:srgbClr val="000000"/>
                </a:solidFill>
                <a:uFill>
                  <a:solidFill>
                    <a:srgbClr val="ffffff"/>
                  </a:solidFill>
                </a:uFill>
                <a:latin typeface="Calibri"/>
                <a:ea typeface="SimSun"/>
              </a:rPr>
              <a:t>Il </a:t>
            </a:r>
            <a:r>
              <a:rPr lang="it-IT" sz="2000" spc="-1" strike="noStrike" u="sng">
                <a:solidFill>
                  <a:srgbClr val="0000ff"/>
                </a:solidFill>
                <a:uFill>
                  <a:solidFill>
                    <a:srgbClr val="ffffff"/>
                  </a:solidFill>
                </a:uFill>
                <a:latin typeface="Calibri"/>
                <a:ea typeface="SimSun"/>
                <a:hlinkClick r:id="rId1"/>
              </a:rPr>
              <a:t>Catalogo </a:t>
            </a:r>
            <a:r>
              <a:rPr lang="it-IT" sz="2000" spc="-1" strike="noStrike">
                <a:solidFill>
                  <a:srgbClr val="000000"/>
                </a:solidFill>
                <a:uFill>
                  <a:solidFill>
                    <a:srgbClr val="ffffff"/>
                  </a:solidFill>
                </a:uFill>
                <a:latin typeface="Calibri"/>
                <a:ea typeface="SimSun"/>
              </a:rPr>
              <a:t>di Ateneo (l’OPAC) non può esserti d’aiuto, perché include principalmente i titoli dei libri e delle riviste posseduti dall’Ateneo, </a:t>
            </a:r>
            <a:r>
              <a:rPr b="1" lang="it-IT" sz="2000" spc="-1" strike="noStrike">
                <a:solidFill>
                  <a:srgbClr val="000000"/>
                </a:solidFill>
                <a:uFill>
                  <a:solidFill>
                    <a:srgbClr val="ffffff"/>
                  </a:solidFill>
                </a:uFill>
                <a:latin typeface="Calibri"/>
                <a:ea typeface="SimSun"/>
              </a:rPr>
              <a:t>NON</a:t>
            </a:r>
            <a:r>
              <a:rPr lang="it-IT" sz="2000" spc="-1" strike="noStrike">
                <a:solidFill>
                  <a:srgbClr val="000000"/>
                </a:solidFill>
                <a:uFill>
                  <a:solidFill>
                    <a:srgbClr val="ffffff"/>
                  </a:solidFill>
                </a:uFill>
                <a:latin typeface="Calibri"/>
                <a:ea typeface="SimSun"/>
              </a:rPr>
              <a:t> i titoli degli articoli pubblicati all’interno delle riviste.</a:t>
            </a: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a:p>
            <a:pPr algn="just">
              <a:lnSpc>
                <a:spcPct val="100000"/>
              </a:lnSpc>
            </a:pPr>
            <a:r>
              <a:rPr b="1" lang="it-IT" sz="2000" spc="-1" strike="noStrike">
                <a:solidFill>
                  <a:srgbClr val="000000"/>
                </a:solidFill>
                <a:uFill>
                  <a:solidFill>
                    <a:srgbClr val="ffffff"/>
                  </a:solidFill>
                </a:uFill>
                <a:latin typeface="Calibri"/>
                <a:ea typeface="SimSun"/>
              </a:rPr>
              <a:t>Per questo genere di ricerca utilizza le Banche dati</a:t>
            </a:r>
            <a:endParaRPr lang="it-IT" sz="1800" spc="-1" strike="noStrike">
              <a:solidFill>
                <a:srgbClr val="000000"/>
              </a:solidFill>
              <a:uFill>
                <a:solidFill>
                  <a:srgbClr val="ffffff"/>
                </a:solidFill>
              </a:uFill>
              <a:latin typeface="Arial"/>
            </a:endParaRPr>
          </a:p>
          <a:p>
            <a:pPr algn="just">
              <a:lnSpc>
                <a:spcPct val="100000"/>
              </a:lnSpc>
            </a:pPr>
            <a:endParaRPr lang="it-IT" sz="1800" spc="-1" strike="noStrike">
              <a:solidFill>
                <a:srgbClr val="000000"/>
              </a:solidFill>
              <a:uFill>
                <a:solidFill>
                  <a:srgbClr val="ffffff"/>
                </a:solidFill>
              </a:uFill>
              <a:latin typeface="Arial"/>
            </a:endParaRPr>
          </a:p>
          <a:p>
            <a:pPr algn="just">
              <a:lnSpc>
                <a:spcPct val="100000"/>
              </a:lnSpc>
            </a:pPr>
            <a:r>
              <a:rPr lang="it-IT" sz="2000" spc="-1" strike="noStrike">
                <a:solidFill>
                  <a:srgbClr val="000000"/>
                </a:solidFill>
                <a:uFill>
                  <a:solidFill>
                    <a:srgbClr val="ffffff"/>
                  </a:solidFill>
                </a:uFill>
                <a:latin typeface="Calibri"/>
                <a:ea typeface="SimSun"/>
              </a:rPr>
              <a:t>Una Banca dati è un archivio elettronico di dati, omogenei per contenuto e per formato, strutturato in modo tale da poter essere interrogabile attraverso una o più parole chiave.</a:t>
            </a:r>
            <a:endParaRPr lang="it-IT" sz="1800" spc="-1" strike="noStrike">
              <a:solidFill>
                <a:srgbClr val="000000"/>
              </a:solidFill>
              <a:uFill>
                <a:solidFill>
                  <a:srgbClr val="ffffff"/>
                </a:solidFill>
              </a:uFill>
              <a:latin typeface="Arial"/>
            </a:endParaRPr>
          </a:p>
        </p:txBody>
      </p:sp>
      <p:sp>
        <p:nvSpPr>
          <p:cNvPr id="300" name="CustomShape 3"/>
          <p:cNvSpPr/>
          <p:nvPr/>
        </p:nvSpPr>
        <p:spPr>
          <a:xfrm>
            <a:off x="762120" y="152280"/>
            <a:ext cx="7918200" cy="1064880"/>
          </a:xfrm>
          <a:prstGeom prst="rect">
            <a:avLst/>
          </a:prstGeom>
          <a:noFill/>
          <a:ln>
            <a:noFill/>
          </a:ln>
        </p:spPr>
        <p:style>
          <a:lnRef idx="0"/>
          <a:fillRef idx="0"/>
          <a:effectRef idx="0"/>
          <a:fontRef idx="minor"/>
        </p:style>
        <p:txBody>
          <a:bodyPr lIns="90000" rIns="90000" tIns="46800" bIns="46800"/>
          <a:p>
            <a:pPr>
              <a:lnSpc>
                <a:spcPct val="100000"/>
              </a:lnSpc>
            </a:pPr>
            <a:r>
              <a:rPr b="1" lang="it-IT" sz="2800" spc="-1" strike="noStrike">
                <a:solidFill>
                  <a:srgbClr val="000000"/>
                </a:solidFill>
                <a:uFill>
                  <a:solidFill>
                    <a:srgbClr val="ffffff"/>
                  </a:solidFill>
                </a:uFill>
                <a:latin typeface="Calibri"/>
                <a:ea typeface="SimSun"/>
              </a:rPr>
              <a:t>MA…</a:t>
            </a:r>
            <a:endParaRPr lang="it-IT" sz="1800" spc="-1" strike="noStrike">
              <a:solidFill>
                <a:srgbClr val="000000"/>
              </a:solidFill>
              <a:uFill>
                <a:solidFill>
                  <a:srgbClr val="ffffff"/>
                </a:solidFill>
              </a:uFill>
              <a:latin typeface="Arial"/>
            </a:endParaRPr>
          </a:p>
        </p:txBody>
      </p:sp>
      <p:sp>
        <p:nvSpPr>
          <p:cNvPr id="301" name="CustomShape 4"/>
          <p:cNvSpPr/>
          <p:nvPr/>
        </p:nvSpPr>
        <p:spPr>
          <a:xfrm>
            <a:off x="457200" y="1600200"/>
            <a:ext cx="8223120" cy="4524120"/>
          </a:xfrm>
          <a:prstGeom prst="rect">
            <a:avLst/>
          </a:prstGeom>
          <a:noFill/>
          <a:ln>
            <a:noFill/>
          </a:ln>
        </p:spPr>
        <p:style>
          <a:lnRef idx="0"/>
          <a:fillRef idx="0"/>
          <a:effectRef idx="0"/>
          <a:fontRef idx="minor"/>
        </p:style>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2" name="CustomShape 1"/>
          <p:cNvSpPr/>
          <p:nvPr/>
        </p:nvSpPr>
        <p:spPr>
          <a:xfrm>
            <a:off x="2971800" y="6243480"/>
            <a:ext cx="3349440" cy="453960"/>
          </a:xfrm>
          <a:prstGeom prst="rect">
            <a:avLst/>
          </a:prstGeom>
          <a:noFill/>
          <a:ln>
            <a:noFill/>
          </a:ln>
        </p:spPr>
        <p:style>
          <a:lnRef idx="0"/>
          <a:fillRef idx="0"/>
          <a:effectRef idx="0"/>
          <a:fontRef idx="minor"/>
        </p:style>
        <p:txBody>
          <a:bodyPr lIns="90000" rIns="90000" tIns="46800" bIns="46800" anchor="b"/>
          <a:p>
            <a:pPr algn="ctr">
              <a:lnSpc>
                <a:spcPct val="100000"/>
              </a:lnSpc>
            </a:pPr>
            <a:r>
              <a:rPr b="1" lang="it-IT" sz="1000" spc="-1" strike="noStrike">
                <a:solidFill>
                  <a:srgbClr val="000066"/>
                </a:solidFill>
                <a:uFill>
                  <a:solidFill>
                    <a:srgbClr val="ffffff"/>
                  </a:solidFill>
                </a:uFill>
                <a:latin typeface="Times New Roman"/>
                <a:ea typeface="SimSun"/>
              </a:rPr>
              <a:t>Sistema Bibliotecario di Ateneo | Università di Padova</a:t>
            </a:r>
            <a:endParaRPr lang="it-IT" sz="1800" spc="-1" strike="noStrike">
              <a:solidFill>
                <a:srgbClr val="000000"/>
              </a:solidFill>
              <a:uFill>
                <a:solidFill>
                  <a:srgbClr val="ffffff"/>
                </a:solidFill>
              </a:uFill>
              <a:latin typeface="Arial"/>
            </a:endParaRPr>
          </a:p>
        </p:txBody>
      </p:sp>
      <p:sp>
        <p:nvSpPr>
          <p:cNvPr id="303" name="CustomShape 2"/>
          <p:cNvSpPr/>
          <p:nvPr/>
        </p:nvSpPr>
        <p:spPr>
          <a:xfrm>
            <a:off x="584640" y="1268640"/>
            <a:ext cx="7990920" cy="1796040"/>
          </a:xfrm>
          <a:prstGeom prst="rect">
            <a:avLst/>
          </a:prstGeom>
          <a:noFill/>
          <a:ln>
            <a:noFill/>
          </a:ln>
        </p:spPr>
        <p:style>
          <a:lnRef idx="0"/>
          <a:fillRef idx="0"/>
          <a:effectRef idx="0"/>
          <a:fontRef idx="minor"/>
        </p:style>
        <p:txBody>
          <a:bodyPr lIns="90000" rIns="90000" tIns="45000" bIns="45000"/>
          <a:p>
            <a:pPr>
              <a:lnSpc>
                <a:spcPct val="100000"/>
              </a:lnSpc>
            </a:pPr>
            <a:r>
              <a:rPr b="1" lang="it-IT" sz="2000" spc="-1" strike="noStrike">
                <a:solidFill>
                  <a:srgbClr val="000000"/>
                </a:solidFill>
                <a:uFill>
                  <a:solidFill>
                    <a:srgbClr val="ffffff"/>
                  </a:solidFill>
                </a:uFill>
                <a:latin typeface="Calibri"/>
                <a:ea typeface="SimSun"/>
              </a:rPr>
              <a:t>Una Banca dati può contenere:</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a:p>
            <a:pPr marL="285840" indent="-284040" algn="just">
              <a:lnSpc>
                <a:spcPct val="100000"/>
              </a:lnSpc>
              <a:buClr>
                <a:srgbClr val="000000"/>
              </a:buClr>
              <a:buFont typeface="Arial"/>
              <a:buChar char="•"/>
            </a:pPr>
            <a:r>
              <a:rPr lang="it-IT" sz="1800" spc="-1" strike="noStrike">
                <a:solidFill>
                  <a:srgbClr val="000000"/>
                </a:solidFill>
                <a:uFill>
                  <a:solidFill>
                    <a:srgbClr val="ffffff"/>
                  </a:solidFill>
                </a:uFill>
                <a:latin typeface="Calibri"/>
                <a:ea typeface="SimSun"/>
              </a:rPr>
              <a:t>Riferimenti bibliografici, abstract e/o full-text relativi ad articoli di rivista, atti di congressi, ebooks, rapporti di ricerca,  tesi di laurea, rapporti tecnici, risorse multimediali;</a:t>
            </a:r>
            <a:endParaRPr lang="it-IT" sz="1800" spc="-1" strike="noStrike">
              <a:solidFill>
                <a:srgbClr val="000000"/>
              </a:solidFill>
              <a:uFill>
                <a:solidFill>
                  <a:srgbClr val="ffffff"/>
                </a:solidFill>
              </a:uFill>
              <a:latin typeface="Arial"/>
            </a:endParaRPr>
          </a:p>
          <a:p>
            <a:pPr marL="285840" indent="-284040" algn="just">
              <a:lnSpc>
                <a:spcPct val="100000"/>
              </a:lnSpc>
              <a:buClr>
                <a:srgbClr val="000000"/>
              </a:buClr>
              <a:buFont typeface="Arial"/>
              <a:buChar char="•"/>
            </a:pPr>
            <a:r>
              <a:rPr lang="it-IT" sz="1800" spc="-1" strike="noStrike">
                <a:solidFill>
                  <a:srgbClr val="000000"/>
                </a:solidFill>
                <a:uFill>
                  <a:solidFill>
                    <a:srgbClr val="ffffff"/>
                  </a:solidFill>
                </a:uFill>
                <a:latin typeface="Calibri"/>
                <a:ea typeface="SimSun"/>
              </a:rPr>
              <a:t>documentazione legislativa e giurisprudenziale, bilanc</a:t>
            </a:r>
            <a:r>
              <a:rPr lang="it-IT" sz="1800" spc="-1" strike="noStrike">
                <a:solidFill>
                  <a:srgbClr val="000000"/>
                </a:solidFill>
                <a:uFill>
                  <a:solidFill>
                    <a:srgbClr val="ffffff"/>
                  </a:solidFill>
                </a:uFill>
                <a:latin typeface="Arial"/>
                <a:ea typeface="SimSun"/>
              </a:rPr>
              <a:t>i, dati statistici.</a:t>
            </a:r>
            <a:endParaRPr lang="it-IT" sz="1800" spc="-1" strike="noStrike">
              <a:solidFill>
                <a:srgbClr val="000000"/>
              </a:solidFill>
              <a:uFill>
                <a:solidFill>
                  <a:srgbClr val="ffffff"/>
                </a:solidFill>
              </a:uFill>
              <a:latin typeface="Arial"/>
            </a:endParaRPr>
          </a:p>
        </p:txBody>
      </p:sp>
      <p:sp>
        <p:nvSpPr>
          <p:cNvPr id="304" name="CustomShape 3"/>
          <p:cNvSpPr/>
          <p:nvPr/>
        </p:nvSpPr>
        <p:spPr>
          <a:xfrm>
            <a:off x="570600" y="3501000"/>
            <a:ext cx="8089920" cy="2314080"/>
          </a:xfrm>
          <a:prstGeom prst="rect">
            <a:avLst/>
          </a:prstGeom>
          <a:noFill/>
          <a:ln>
            <a:noFill/>
          </a:ln>
        </p:spPr>
        <p:style>
          <a:lnRef idx="0"/>
          <a:fillRef idx="0"/>
          <a:effectRef idx="0"/>
          <a:fontRef idx="minor"/>
        </p:style>
        <p:txBody>
          <a:bodyPr lIns="90000" rIns="90000" tIns="45000" bIns="45000"/>
          <a:p>
            <a:pPr>
              <a:lnSpc>
                <a:spcPct val="100000"/>
              </a:lnSpc>
            </a:pPr>
            <a:r>
              <a:rPr b="1" lang="it-IT" sz="2000" spc="-1" strike="noStrike">
                <a:solidFill>
                  <a:srgbClr val="000000"/>
                </a:solidFill>
                <a:uFill>
                  <a:solidFill>
                    <a:srgbClr val="ffffff"/>
                  </a:solidFill>
                </a:uFill>
                <a:latin typeface="Calibri"/>
                <a:ea typeface="SimSun"/>
              </a:rPr>
              <a:t>Le banche dati servono per:</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a:p>
            <a:pPr marL="285840" indent="-284040" algn="just">
              <a:lnSpc>
                <a:spcPct val="100000"/>
              </a:lnSpc>
              <a:buClr>
                <a:srgbClr val="000000"/>
              </a:buClr>
              <a:buFont typeface="Arial"/>
              <a:buChar char="•"/>
            </a:pPr>
            <a:r>
              <a:rPr lang="it-IT" sz="1800" spc="-1" strike="noStrike">
                <a:solidFill>
                  <a:srgbClr val="000000"/>
                </a:solidFill>
                <a:uFill>
                  <a:solidFill>
                    <a:srgbClr val="ffffff"/>
                  </a:solidFill>
                </a:uFill>
                <a:latin typeface="Calibri"/>
                <a:ea typeface="SimSun"/>
              </a:rPr>
              <a:t>avere una panoramica a livello internazionale su un argomento;</a:t>
            </a:r>
            <a:endParaRPr lang="it-IT" sz="1800" spc="-1" strike="noStrike">
              <a:solidFill>
                <a:srgbClr val="000000"/>
              </a:solidFill>
              <a:uFill>
                <a:solidFill>
                  <a:srgbClr val="ffffff"/>
                </a:solidFill>
              </a:uFill>
              <a:latin typeface="Arial"/>
            </a:endParaRPr>
          </a:p>
          <a:p>
            <a:pPr marL="285840" indent="-284040" algn="just">
              <a:lnSpc>
                <a:spcPct val="100000"/>
              </a:lnSpc>
              <a:buClr>
                <a:srgbClr val="000000"/>
              </a:buClr>
              <a:buFont typeface="Arial"/>
              <a:buChar char="•"/>
            </a:pPr>
            <a:r>
              <a:rPr lang="it-IT" sz="1800" spc="-1" strike="noStrike">
                <a:solidFill>
                  <a:srgbClr val="000000"/>
                </a:solidFill>
                <a:uFill>
                  <a:solidFill>
                    <a:srgbClr val="ffffff"/>
                  </a:solidFill>
                </a:uFill>
                <a:latin typeface="Calibri"/>
                <a:ea typeface="SimSun"/>
              </a:rPr>
              <a:t>recuperare informazioni su tematiche specifiche;</a:t>
            </a:r>
            <a:endParaRPr lang="it-IT" sz="1800" spc="-1" strike="noStrike">
              <a:solidFill>
                <a:srgbClr val="000000"/>
              </a:solidFill>
              <a:uFill>
                <a:solidFill>
                  <a:srgbClr val="ffffff"/>
                </a:solidFill>
              </a:uFill>
              <a:latin typeface="Arial"/>
            </a:endParaRPr>
          </a:p>
          <a:p>
            <a:pPr marL="285840" indent="-284040" algn="just">
              <a:lnSpc>
                <a:spcPct val="100000"/>
              </a:lnSpc>
              <a:buClr>
                <a:srgbClr val="000000"/>
              </a:buClr>
              <a:buFont typeface="Arial"/>
              <a:buChar char="•"/>
            </a:pPr>
            <a:r>
              <a:rPr lang="it-IT" sz="1800" spc="-1" strike="noStrike">
                <a:solidFill>
                  <a:srgbClr val="000000"/>
                </a:solidFill>
                <a:uFill>
                  <a:solidFill>
                    <a:srgbClr val="ffffff"/>
                  </a:solidFill>
                </a:uFill>
                <a:latin typeface="Calibri"/>
                <a:ea typeface="SimSun"/>
              </a:rPr>
              <a:t>costruire, ampliare, aggiornare la bibliografia sull’argomento oggetto della ricerca;</a:t>
            </a:r>
            <a:endParaRPr lang="it-IT" sz="1800" spc="-1" strike="noStrike">
              <a:solidFill>
                <a:srgbClr val="000000"/>
              </a:solidFill>
              <a:uFill>
                <a:solidFill>
                  <a:srgbClr val="ffffff"/>
                </a:solidFill>
              </a:uFill>
              <a:latin typeface="Arial"/>
            </a:endParaRPr>
          </a:p>
          <a:p>
            <a:pPr marL="285840" indent="-284040" algn="just">
              <a:lnSpc>
                <a:spcPct val="100000"/>
              </a:lnSpc>
              <a:buClr>
                <a:srgbClr val="000000"/>
              </a:buClr>
              <a:buFont typeface="Arial"/>
              <a:buChar char="•"/>
            </a:pPr>
            <a:r>
              <a:rPr lang="it-IT" sz="1800" spc="-1" strike="noStrike">
                <a:solidFill>
                  <a:srgbClr val="000000"/>
                </a:solidFill>
                <a:uFill>
                  <a:solidFill>
                    <a:srgbClr val="ffffff"/>
                  </a:solidFill>
                </a:uFill>
                <a:latin typeface="Calibri"/>
                <a:ea typeface="SimSun"/>
              </a:rPr>
              <a:t>controllare l’esattezza di una citazione bibliografica.</a:t>
            </a:r>
            <a:endParaRPr lang="it-IT" sz="1800" spc="-1" strike="noStrike">
              <a:solidFill>
                <a:srgbClr val="000000"/>
              </a:solidFill>
              <a:uFill>
                <a:solidFill>
                  <a:srgbClr val="ffffff"/>
                </a:solidFill>
              </a:uFill>
              <a:latin typeface="Arial"/>
            </a:endParaRPr>
          </a:p>
          <a:p>
            <a:pPr>
              <a:lnSpc>
                <a:spcPct val="100000"/>
              </a:lnSpc>
            </a:pPr>
            <a:endParaRPr lang="it-IT" sz="1800" spc="-1" strike="noStrike">
              <a:solidFill>
                <a:srgbClr val="000000"/>
              </a:solidFill>
              <a:uFill>
                <a:solidFill>
                  <a:srgbClr val="ffffff"/>
                </a:solidFill>
              </a:uFill>
              <a:latin typeface="Arial"/>
            </a:endParaRPr>
          </a:p>
        </p:txBody>
      </p:sp>
      <p:sp>
        <p:nvSpPr>
          <p:cNvPr id="305" name="CustomShape 4"/>
          <p:cNvSpPr/>
          <p:nvPr/>
        </p:nvSpPr>
        <p:spPr>
          <a:xfrm>
            <a:off x="762120" y="152280"/>
            <a:ext cx="7918200" cy="1064880"/>
          </a:xfrm>
          <a:prstGeom prst="rect">
            <a:avLst/>
          </a:prstGeom>
          <a:noFill/>
          <a:ln>
            <a:noFill/>
          </a:ln>
        </p:spPr>
        <p:style>
          <a:lnRef idx="0"/>
          <a:fillRef idx="0"/>
          <a:effectRef idx="0"/>
          <a:fontRef idx="minor"/>
        </p:style>
        <p:txBody>
          <a:bodyPr lIns="90000" rIns="90000" tIns="46800" bIns="46800"/>
          <a:p>
            <a:pPr>
              <a:lnSpc>
                <a:spcPct val="100000"/>
              </a:lnSpc>
            </a:pPr>
            <a:r>
              <a:rPr b="1" lang="it-IT" sz="2800" spc="-1" strike="noStrike">
                <a:solidFill>
                  <a:srgbClr val="000000"/>
                </a:solidFill>
                <a:uFill>
                  <a:solidFill>
                    <a:srgbClr val="ffffff"/>
                  </a:solidFill>
                </a:uFill>
                <a:latin typeface="Calibri"/>
                <a:ea typeface="SimSun"/>
              </a:rPr>
              <a:t>Le Banche Dati</a:t>
            </a:r>
            <a:endParaRPr lang="it-IT" sz="1800" spc="-1" strike="noStrike">
              <a:solidFill>
                <a:srgbClr val="000000"/>
              </a:solidFill>
              <a:uFill>
                <a:solidFill>
                  <a:srgbClr val="ffffff"/>
                </a:solidFill>
              </a:uFill>
              <a:latin typeface="Arial"/>
            </a:endParaRPr>
          </a:p>
        </p:txBody>
      </p:sp>
      <p:sp>
        <p:nvSpPr>
          <p:cNvPr id="306" name="CustomShape 5"/>
          <p:cNvSpPr/>
          <p:nvPr/>
        </p:nvSpPr>
        <p:spPr>
          <a:xfrm>
            <a:off x="457200" y="1600200"/>
            <a:ext cx="8223120" cy="4524120"/>
          </a:xfrm>
          <a:prstGeom prst="rect">
            <a:avLst/>
          </a:prstGeom>
          <a:noFill/>
          <a:ln>
            <a:noFill/>
          </a:ln>
        </p:spPr>
        <p:style>
          <a:lnRef idx="0"/>
          <a:fillRef idx="0"/>
          <a:effectRef idx="0"/>
          <a:fontRef idx="minor"/>
        </p:style>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7" name="CustomShape 1"/>
          <p:cNvSpPr/>
          <p:nvPr/>
        </p:nvSpPr>
        <p:spPr>
          <a:xfrm>
            <a:off x="2971800" y="6243480"/>
            <a:ext cx="3349440" cy="453960"/>
          </a:xfrm>
          <a:prstGeom prst="rect">
            <a:avLst/>
          </a:prstGeom>
          <a:noFill/>
          <a:ln>
            <a:noFill/>
          </a:ln>
        </p:spPr>
        <p:style>
          <a:lnRef idx="0"/>
          <a:fillRef idx="0"/>
          <a:effectRef idx="0"/>
          <a:fontRef idx="minor"/>
        </p:style>
        <p:txBody>
          <a:bodyPr lIns="90000" rIns="90000" tIns="46800" bIns="46800" anchor="b"/>
          <a:p>
            <a:pPr algn="ctr">
              <a:lnSpc>
                <a:spcPct val="100000"/>
              </a:lnSpc>
            </a:pPr>
            <a:r>
              <a:rPr b="1" lang="it-IT" sz="1000" spc="-1" strike="noStrike">
                <a:solidFill>
                  <a:srgbClr val="000066"/>
                </a:solidFill>
                <a:uFill>
                  <a:solidFill>
                    <a:srgbClr val="ffffff"/>
                  </a:solidFill>
                </a:uFill>
                <a:latin typeface="Times New Roman"/>
                <a:ea typeface="SimSun"/>
              </a:rPr>
              <a:t>Sistema Bibliotecario di Ateneo | Università di Padova</a:t>
            </a:r>
            <a:endParaRPr lang="it-IT" sz="1800" spc="-1" strike="noStrike">
              <a:solidFill>
                <a:srgbClr val="000000"/>
              </a:solidFill>
              <a:uFill>
                <a:solidFill>
                  <a:srgbClr val="ffffff"/>
                </a:solidFill>
              </a:uFill>
              <a:latin typeface="Arial"/>
            </a:endParaRPr>
          </a:p>
        </p:txBody>
      </p:sp>
      <p:sp>
        <p:nvSpPr>
          <p:cNvPr id="308" name="CustomShape 2"/>
          <p:cNvSpPr/>
          <p:nvPr/>
        </p:nvSpPr>
        <p:spPr>
          <a:xfrm>
            <a:off x="899640" y="260640"/>
            <a:ext cx="7630920" cy="454680"/>
          </a:xfrm>
          <a:prstGeom prst="rect">
            <a:avLst/>
          </a:prstGeom>
          <a:noFill/>
          <a:ln>
            <a:noFill/>
          </a:ln>
        </p:spPr>
        <p:style>
          <a:lnRef idx="0"/>
          <a:fillRef idx="0"/>
          <a:effectRef idx="0"/>
          <a:fontRef idx="minor"/>
        </p:style>
        <p:txBody>
          <a:bodyPr lIns="90000" rIns="90000" tIns="45000" bIns="45000"/>
          <a:p>
            <a:pPr>
              <a:lnSpc>
                <a:spcPct val="100000"/>
              </a:lnSpc>
            </a:pPr>
            <a:r>
              <a:rPr b="1" lang="it-IT" sz="2800" spc="-1" strike="noStrike">
                <a:solidFill>
                  <a:srgbClr val="000000"/>
                </a:solidFill>
                <a:uFill>
                  <a:solidFill>
                    <a:srgbClr val="ffffff"/>
                  </a:solidFill>
                </a:uFill>
                <a:latin typeface="Calibri"/>
                <a:ea typeface="SimSun"/>
              </a:rPr>
              <a:t>Il Portale AIRE</a:t>
            </a:r>
            <a:endParaRPr lang="it-IT" sz="1800" spc="-1" strike="noStrike">
              <a:solidFill>
                <a:srgbClr val="000000"/>
              </a:solidFill>
              <a:uFill>
                <a:solidFill>
                  <a:srgbClr val="ffffff"/>
                </a:solidFill>
              </a:uFill>
              <a:latin typeface="Arial"/>
            </a:endParaRPr>
          </a:p>
        </p:txBody>
      </p:sp>
      <p:pic>
        <p:nvPicPr>
          <p:cNvPr id="309" name="Immagine 4" descr=""/>
          <p:cNvPicPr/>
          <p:nvPr/>
        </p:nvPicPr>
        <p:blipFill>
          <a:blip r:embed="rId1"/>
          <a:srcRect l="0" t="7248" r="5087" b="23193"/>
          <a:stretch/>
        </p:blipFill>
        <p:spPr>
          <a:xfrm>
            <a:off x="107640" y="1412640"/>
            <a:ext cx="8496360" cy="4175640"/>
          </a:xfrm>
          <a:prstGeom prst="rect">
            <a:avLst/>
          </a:prstGeom>
          <a:ln w="9360">
            <a:noFill/>
          </a:ln>
        </p:spPr>
      </p:pic>
      <p:sp>
        <p:nvSpPr>
          <p:cNvPr id="310" name="CustomShape 3"/>
          <p:cNvSpPr/>
          <p:nvPr/>
        </p:nvSpPr>
        <p:spPr>
          <a:xfrm>
            <a:off x="4500000" y="4149000"/>
            <a:ext cx="913680" cy="575280"/>
          </a:xfrm>
          <a:prstGeom prst="ellipse">
            <a:avLst/>
          </a:prstGeom>
          <a:noFill/>
          <a:ln>
            <a:solidFill>
              <a:srgbClr val="ff0000"/>
            </a:solidFill>
            <a:round/>
          </a:ln>
        </p:spPr>
        <p:style>
          <a:lnRef idx="2">
            <a:schemeClr val="accent6"/>
          </a:lnRef>
          <a:fillRef idx="1">
            <a:schemeClr val="lt1"/>
          </a:fillRef>
          <a:effectRef idx="0">
            <a:schemeClr val="accent6"/>
          </a:effectRef>
          <a:fontRef idx="minor"/>
        </p:style>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887</TotalTime>
  <Application>LibreOffice/5.0.4.2$Windows_x86 LibreOffice_project/2b9802c1994aa0b7dc6079e128979269cf95bc78</Application>
  <Paragraphs>226</Paragraphs>
  <Company>Olidata S.p.A.</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2014-03-31T10:13:29Z</dcterms:created>
  <dc:creator>mvisentin</dc:creator>
  <dc:language>it-IT</dc:language>
  <dcterms:modified xsi:type="dcterms:W3CDTF">2016-05-05T08:19:36Z</dcterms:modified>
  <cp:revision>167</cp:revision>
  <dc:title>Presentazione standard di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Olidata S.p.A.</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4</vt:i4>
  </property>
  <property fmtid="{D5CDD505-2E9C-101B-9397-08002B2CF9AE}" pid="9" name="PresentationFormat">
    <vt:lpwstr>Presentazione su schermo (4:3)</vt:lpwstr>
  </property>
  <property fmtid="{D5CDD505-2E9C-101B-9397-08002B2CF9AE}" pid="10" name="ScaleCrop">
    <vt:bool>0</vt:bool>
  </property>
  <property fmtid="{D5CDD505-2E9C-101B-9397-08002B2CF9AE}" pid="11" name="ShareDoc">
    <vt:bool>0</vt:bool>
  </property>
  <property fmtid="{D5CDD505-2E9C-101B-9397-08002B2CF9AE}" pid="12" name="Slides">
    <vt:i4>25</vt:i4>
  </property>
</Properties>
</file>