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9" r:id="rId2"/>
    <p:sldId id="279" r:id="rId3"/>
    <p:sldId id="280" r:id="rId4"/>
    <p:sldId id="260" r:id="rId5"/>
    <p:sldId id="262" r:id="rId6"/>
    <p:sldId id="277" r:id="rId7"/>
    <p:sldId id="263" r:id="rId8"/>
    <p:sldId id="264" r:id="rId9"/>
    <p:sldId id="278" r:id="rId10"/>
    <p:sldId id="265" r:id="rId11"/>
    <p:sldId id="267" r:id="rId12"/>
    <p:sldId id="266" r:id="rId13"/>
    <p:sldId id="268" r:id="rId14"/>
    <p:sldId id="274" r:id="rId15"/>
    <p:sldId id="275" r:id="rId16"/>
    <p:sldId id="276" r:id="rId17"/>
    <p:sldId id="270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63496-E268-415C-83D8-61380F640CA8}" type="datetimeFigureOut">
              <a:rPr lang="it-IT" smtClean="0"/>
              <a:t>24/11/2014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6F8F8-CA06-4324-B64F-3939D1C8A5C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363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6913"/>
            <a:ext cx="4568825" cy="34274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1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6913"/>
            <a:ext cx="4568825" cy="342741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1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Sistema Bibliotecario di Ateneo | Università di Padova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8317539-B548-4480-9E24-E36EF32AFE3C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3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Sistema Bibliotecario di Ateneo | Università di Padova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6CE2299-0E0A-49DF-BA54-F4E04F6C1787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7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6225" y="152400"/>
            <a:ext cx="2055813" cy="597376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6625" cy="597376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Sistema Bibliotecario di Ateneo | Università di Padova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2E0CB37-4690-49A7-BA6D-8CD148E41AF0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35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Sistema Bibliotecario di Ateneo | Università di Padova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58EE711-CDAA-4EFC-B9D6-862B51050F2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91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Sistema Bibliotecario di Ateneo | Università di Padova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B1F4A3C-57BB-4FD2-8281-8047E7DE880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27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Sistema Bibliotecario di Ateneo | Università di Padova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9751269-AA25-4B94-BBAB-CDE80272464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2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piè di pagina 6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Sistema Bibliotecario di Ateneo | Università di Padova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67CF671-74A9-45C8-A367-BDEF169F3CC4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91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Sistema Bibliotecario di Ateneo | Università di Padova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328FF82-14AF-48BC-A33D-A5BFD72C3C8A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83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Sistema Bibliotecario di Ateneo | Università di Padova</a:t>
            </a: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F2D1328-9842-4EDE-B237-C9B26B1C27F2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Sistema Bibliotecario di Ateneo | Università di Padova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2DA3AA1-5FFA-4AAD-86D6-4407989067A9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65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Sistema Bibliotecario di Ateneo | Università di Padova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C5E946D-47E2-4E18-A95B-5A27B4E52F1C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79200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 titolo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Cliccate per modificare il formato del testo della struttura</a:t>
            </a:r>
          </a:p>
          <a:p>
            <a:pPr lvl="1"/>
            <a:r>
              <a:rPr lang="en-GB" smtClean="0"/>
              <a:t>Secondo livello struttura</a:t>
            </a:r>
          </a:p>
          <a:p>
            <a:pPr lvl="2"/>
            <a:r>
              <a:rPr lang="en-GB" smtClean="0"/>
              <a:t>Terzo livello struttura</a:t>
            </a:r>
          </a:p>
          <a:p>
            <a:pPr lvl="3"/>
            <a:r>
              <a:rPr lang="en-GB" smtClean="0"/>
              <a:t>Quarto livello struttura</a:t>
            </a:r>
          </a:p>
          <a:p>
            <a:pPr lvl="4"/>
            <a:r>
              <a:rPr lang="en-GB" smtClean="0"/>
              <a:t>Quinto livello struttura</a:t>
            </a:r>
          </a:p>
          <a:p>
            <a:pPr lvl="4"/>
            <a:r>
              <a:rPr lang="en-GB" smtClean="0"/>
              <a:t>Sesto livello struttura</a:t>
            </a:r>
          </a:p>
          <a:p>
            <a:pPr lvl="4"/>
            <a:r>
              <a:rPr lang="en-GB" smtClean="0"/>
              <a:t>Settimo livello struttura</a:t>
            </a:r>
          </a:p>
          <a:p>
            <a:pPr lvl="4"/>
            <a:r>
              <a:rPr lang="en-GB" smtClean="0"/>
              <a:t>Ottavo livello struttura</a:t>
            </a:r>
          </a:p>
          <a:p>
            <a:pPr lvl="4"/>
            <a:r>
              <a:rPr lang="en-GB" smtClean="0"/>
              <a:t>Nono livello struttura</a:t>
            </a: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57200" y="6243638"/>
            <a:ext cx="21320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>
              <a:solidFill>
                <a:srgbClr val="FFFFFF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667000" y="6059488"/>
            <a:ext cx="3576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/>
              <a:t>Sistema Bibliotecario di Ateneo | Università di Padova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3638"/>
            <a:ext cx="2128838" cy="452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fld id="{3B0DACB4-67E8-4803-BE69-776ED40E4B01}" type="slidenum">
              <a:rPr lang="en-US"/>
              <a:pPr defTabSz="449263" fontAlgn="base">
                <a:spcBef>
                  <a:spcPct val="0"/>
                </a:spcBef>
                <a:spcAft>
                  <a:spcPct val="0"/>
                </a:spcAft>
                <a:buSzPct val="100000"/>
              </a:pPr>
              <a:t>‹N›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457200" y="6172200"/>
            <a:ext cx="8229600" cy="1588"/>
          </a:xfrm>
          <a:prstGeom prst="line">
            <a:avLst/>
          </a:prstGeom>
          <a:noFill/>
          <a:ln w="19080">
            <a:solidFill>
              <a:srgbClr val="A5002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it-IT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82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Arial" charset="0"/>
          <a:ea typeface="SimSun" charset="-122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Arial" charset="0"/>
          <a:ea typeface="SimSun" charset="-122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Arial" charset="0"/>
          <a:ea typeface="SimSun" charset="-122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mailto:michele.visentin@unipd.it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apers.ssrn.com/sol3/DisplayAbstractSearch.cfm" TargetMode="External"/><Relationship Id="rId2" Type="http://schemas.openxmlformats.org/officeDocument/2006/relationships/hyperlink" Target="http://www.jstor.org/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apps.webofknowledge.com/WOS_GeneralSearch_input.do?product=WOS&amp;search_mode=GeneralSearch&amp;SID=T1kesIiPR819AyTEVUi&amp;preferencesSaved=" TargetMode="External"/><Relationship Id="rId2" Type="http://schemas.openxmlformats.org/officeDocument/2006/relationships/hyperlink" Target="http://www.scopus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cholar.google.it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ecd.org/" TargetMode="External"/><Relationship Id="rId2" Type="http://schemas.openxmlformats.org/officeDocument/2006/relationships/hyperlink" Target="http://www.lexisnexis.com/hottopics/lnacademic/?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aida.bvdep.com/version-2013821/cgi/template.dll?product=26&amp;user=ipaddress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b.unipd.it/node/12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://bibliotecadigitale.cab.unipd.it/collezioni_navigazione/cartella-servizi/connessione-da-remoto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merotecacaborin.cab.unipd.it/node/35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nilde.bo.cnr.it/register_ute.php?idbib=800" TargetMode="Externa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emeroteca.caborin@unipd.it" TargetMode="External"/><Relationship Id="rId2" Type="http://schemas.openxmlformats.org/officeDocument/2006/relationships/hyperlink" Target="mailto:biblio.decon@unipd.it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biblio.decon.cab.unipd.it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eb.b.ebscohost.com/ehost/search/advanced?sid=352370fb-6821-4a0a-a7de-842ca44de729@sessionmgr111&amp;vid=1&amp;hid=118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eb.b.ebscohost.com/ehost/search/advanced?sid=cdaf8551-d487-4360-b143-f2bcdfe6a033@sessionmgr198&amp;vid=1&amp;hid=118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ndiclienti.ilsole24ore.com/default.aspx?guid=3c7cf177-ec5d-406f-9eeb-1c138164aa25" TargetMode="External"/><Relationship Id="rId2" Type="http://schemas.openxmlformats.org/officeDocument/2006/relationships/hyperlink" Target="http://www.biblio.liuc.it/scripts/essper/spoglio.asp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91703" y="125300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400" b="1">
                <a:solidFill>
                  <a:srgbClr val="C00000"/>
                </a:solidFill>
              </a:rPr>
              <a:t>Banche dati: </a:t>
            </a:r>
            <a:r>
              <a:rPr lang="it-IT" sz="2400" b="1" i="1">
                <a:solidFill>
                  <a:srgbClr val="C00000"/>
                </a:solidFill>
              </a:rPr>
              <a:t>Business Source </a:t>
            </a:r>
            <a:r>
              <a:rPr lang="it-IT" sz="2400" b="1" i="1" smtClean="0">
                <a:solidFill>
                  <a:srgbClr val="C00000"/>
                </a:solidFill>
              </a:rPr>
              <a:t>Premier  </a:t>
            </a:r>
            <a:r>
              <a:rPr lang="it-IT" sz="2400" b="1" smtClean="0">
                <a:solidFill>
                  <a:srgbClr val="C00000"/>
                </a:solidFill>
              </a:rPr>
              <a:t>e </a:t>
            </a:r>
            <a:endParaRPr lang="it-IT" sz="2400" b="1">
              <a:solidFill>
                <a:srgbClr val="C00000"/>
              </a:solidFill>
            </a:endParaRPr>
          </a:p>
          <a:p>
            <a:pPr lvl="0" algn="ctr"/>
            <a:r>
              <a:rPr lang="it-IT" sz="2400" b="1">
                <a:solidFill>
                  <a:srgbClr val="C00000"/>
                </a:solidFill>
              </a:rPr>
              <a:t>Biblioteca </a:t>
            </a:r>
            <a:r>
              <a:rPr lang="it-IT" sz="2400" b="1" smtClean="0">
                <a:solidFill>
                  <a:srgbClr val="C00000"/>
                </a:solidFill>
              </a:rPr>
              <a:t>Digitale </a:t>
            </a:r>
            <a:r>
              <a:rPr lang="it-IT" sz="2400" b="1">
                <a:solidFill>
                  <a:srgbClr val="C00000"/>
                </a:solidFill>
              </a:rPr>
              <a:t>di Ateneo</a:t>
            </a:r>
            <a:endParaRPr lang="it-IT" sz="2400">
              <a:solidFill>
                <a:srgbClr val="C00000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23528" y="3860157"/>
            <a:ext cx="25042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mtClean="0"/>
          </a:p>
          <a:p>
            <a:r>
              <a:rPr lang="it-IT" smtClean="0"/>
              <a:t>con</a:t>
            </a:r>
          </a:p>
          <a:p>
            <a:r>
              <a:rPr lang="it-IT" b="1" smtClean="0"/>
              <a:t>Michele Visentin</a:t>
            </a:r>
          </a:p>
          <a:p>
            <a:endParaRPr lang="it-IT" b="1" smtClean="0"/>
          </a:p>
          <a:p>
            <a:r>
              <a:rPr lang="it-IT" sz="1400" i="1" smtClean="0"/>
              <a:t>Emeroteca di Scienze sociali</a:t>
            </a:r>
          </a:p>
          <a:p>
            <a:r>
              <a:rPr lang="it-IT" sz="1400" i="1" smtClean="0">
                <a:hlinkClick r:id="rId2"/>
              </a:rPr>
              <a:t>michele.visentin@unipd.it</a:t>
            </a:r>
            <a:r>
              <a:rPr lang="it-IT" sz="1400" i="1" smtClean="0"/>
              <a:t> 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508" y="2492896"/>
            <a:ext cx="5444492" cy="338085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403648" y="5589240"/>
            <a:ext cx="15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smtClean="0"/>
              <a:t>21/05/2014</a:t>
            </a:r>
            <a:endParaRPr lang="it-IT" sz="1600" b="1"/>
          </a:p>
        </p:txBody>
      </p:sp>
    </p:spTree>
    <p:extLst>
      <p:ext uri="{BB962C8B-B14F-4D97-AF65-F5344CB8AC3E}">
        <p14:creationId xmlns:p14="http://schemas.microsoft.com/office/powerpoint/2010/main" val="210137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67544" y="1268760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sz="200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1" smtClean="0">
                <a:hlinkClick r:id="rId2"/>
              </a:rPr>
              <a:t>JSTOR </a:t>
            </a:r>
            <a:r>
              <a:rPr lang="en-US" sz="2000" b="1"/>
              <a:t>(Journal Storage Projetc) </a:t>
            </a:r>
            <a:r>
              <a:rPr lang="en-US" sz="2000"/>
              <a:t>Banca dati full-text. </a:t>
            </a:r>
            <a:r>
              <a:rPr lang="it-IT" sz="2000"/>
              <a:t>E’ un progetto </a:t>
            </a:r>
            <a:r>
              <a:rPr lang="it-IT" sz="2000" smtClean="0"/>
              <a:t>per </a:t>
            </a:r>
            <a:r>
              <a:rPr lang="it-IT" sz="2000"/>
              <a:t>la costituzione di archivi retrospettivi di riviste scientifiche e accademiche allo scopo di promuoverne l'accesso, la fruibilità e la conservazione su supporto digitale. Dà accesso al testo completo di periodici elettronici organizzati nelle collezioni tematiche: Arts &amp; Sciences I, Arts &amp; Sciences II, Business, Ecology &amp; Botany, General Science, Language &amp; Literature Collection</a:t>
            </a:r>
            <a:r>
              <a:rPr lang="it-IT" sz="200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00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b="1">
                <a:hlinkClick r:id="rId3"/>
              </a:rPr>
              <a:t>SOCIAL SCIENCES RESEARCH </a:t>
            </a:r>
            <a:r>
              <a:rPr lang="it-IT" sz="2000" b="1" smtClean="0">
                <a:hlinkClick r:id="rId3"/>
              </a:rPr>
              <a:t>NETWORK </a:t>
            </a:r>
            <a:r>
              <a:rPr lang="it-IT" sz="2000" smtClean="0"/>
              <a:t>Portale </a:t>
            </a:r>
            <a:r>
              <a:rPr lang="it-IT" sz="2000"/>
              <a:t>dedicato alla disseminazione della ricerca accademica nell'ambito delle scienze </a:t>
            </a:r>
            <a:r>
              <a:rPr lang="it-IT" sz="2000" smtClean="0"/>
              <a:t>sociali. Il </a:t>
            </a:r>
            <a:r>
              <a:rPr lang="it-IT" sz="2000"/>
              <a:t>sito è suddiviso in sottoreti, ciascuna specializzata in un determinato settore delle scienze sociali</a:t>
            </a:r>
            <a:r>
              <a:rPr lang="it-IT" sz="2000" smtClean="0"/>
              <a:t>. L‘e-Library </a:t>
            </a:r>
            <a:r>
              <a:rPr lang="it-IT" sz="2000"/>
              <a:t>è divisa in due parti: un database di working papers accademici </a:t>
            </a:r>
            <a:r>
              <a:rPr lang="it-IT" sz="2000" smtClean="0"/>
              <a:t> e </a:t>
            </a:r>
            <a:r>
              <a:rPr lang="it-IT" sz="2000"/>
              <a:t>una "</a:t>
            </a:r>
            <a:r>
              <a:rPr lang="it-IT" sz="2000" smtClean="0"/>
              <a:t>electronic paper </a:t>
            </a:r>
            <a:r>
              <a:rPr lang="it-IT" sz="2000"/>
              <a:t>collection" contenente papers a testo pieno in </a:t>
            </a:r>
            <a:r>
              <a:rPr lang="it-IT" sz="2000" smtClean="0"/>
              <a:t>PDFscaricabili</a:t>
            </a:r>
            <a:r>
              <a:rPr lang="it-IT" sz="2000"/>
              <a:t>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27584" y="188640"/>
            <a:ext cx="7272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smtClean="0"/>
              <a:t>Banche dati multidisciplinari</a:t>
            </a:r>
            <a:endParaRPr lang="it-IT" sz="2800" b="1"/>
          </a:p>
        </p:txBody>
      </p:sp>
    </p:spTree>
    <p:extLst>
      <p:ext uri="{BB962C8B-B14F-4D97-AF65-F5344CB8AC3E}">
        <p14:creationId xmlns:p14="http://schemas.microsoft.com/office/powerpoint/2010/main" val="310606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95536" y="1079650"/>
            <a:ext cx="828092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b="1" smtClean="0">
                <a:hlinkClick r:id="rId2"/>
              </a:rPr>
              <a:t>SCOPUS </a:t>
            </a:r>
            <a:r>
              <a:rPr lang="it-IT" sz="2000" b="1" smtClean="0"/>
              <a:t>e </a:t>
            </a:r>
            <a:r>
              <a:rPr lang="it-IT" sz="2000" b="1" smtClean="0">
                <a:hlinkClick r:id="rId3"/>
              </a:rPr>
              <a:t>WEB </a:t>
            </a:r>
            <a:r>
              <a:rPr lang="it-IT" sz="2000" b="1">
                <a:hlinkClick r:id="rId3"/>
              </a:rPr>
              <a:t>OF </a:t>
            </a:r>
            <a:r>
              <a:rPr lang="it-IT" sz="2000" b="1" smtClean="0">
                <a:hlinkClick r:id="rId3"/>
              </a:rPr>
              <a:t>SCIENCE </a:t>
            </a:r>
            <a:r>
              <a:rPr lang="it-IT" sz="2000" smtClean="0"/>
              <a:t>sono banche </a:t>
            </a:r>
            <a:r>
              <a:rPr lang="it-IT" sz="2000"/>
              <a:t>dati </a:t>
            </a:r>
            <a:r>
              <a:rPr lang="it-IT" sz="2000" smtClean="0"/>
              <a:t>bibliografiche multidisciplinari </a:t>
            </a:r>
            <a:r>
              <a:rPr lang="it-IT" sz="2000"/>
              <a:t>che </a:t>
            </a:r>
            <a:r>
              <a:rPr lang="it-IT" sz="2000" smtClean="0"/>
              <a:t>uniscono </a:t>
            </a:r>
            <a:r>
              <a:rPr lang="it-IT" sz="2000"/>
              <a:t>la possibilità di effettuare ricerche tematiche o per </a:t>
            </a:r>
            <a:r>
              <a:rPr lang="it-IT" sz="2000" smtClean="0"/>
              <a:t>autore </a:t>
            </a:r>
            <a:r>
              <a:rPr lang="it-IT" sz="2000"/>
              <a:t>alla possibilità di effettuare ricerche sulle citazioni che un determinato autore o un determinato lavoro scientifico hanno ottenuto in un arco di tempo definito</a:t>
            </a:r>
            <a:r>
              <a:rPr lang="it-IT" sz="2000" smtClean="0"/>
              <a:t>.  Scopus </a:t>
            </a:r>
            <a:r>
              <a:rPr lang="it-IT" sz="2000"/>
              <a:t>non è completo per le informazioni citazionali anteriori al 1996.</a:t>
            </a:r>
            <a:endParaRPr lang="it-IT" sz="200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it-IT" sz="200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000" b="1">
                <a:hlinkClick r:id="rId4"/>
              </a:rPr>
              <a:t>Google </a:t>
            </a:r>
            <a:r>
              <a:rPr lang="it-IT" sz="2000" b="1" smtClean="0">
                <a:hlinkClick r:id="rId4"/>
              </a:rPr>
              <a:t>Scholar </a:t>
            </a:r>
            <a:r>
              <a:rPr lang="it-IT" sz="2000" smtClean="0"/>
              <a:t>sfrutta </a:t>
            </a:r>
            <a:r>
              <a:rPr lang="it-IT" sz="2000"/>
              <a:t>la potenza di Google per fare ricerca </a:t>
            </a:r>
            <a:r>
              <a:rPr lang="it-IT" sz="2000" smtClean="0"/>
              <a:t>bibliografica su fonti certificate.  </a:t>
            </a:r>
            <a:r>
              <a:rPr lang="it-IT" sz="2000"/>
              <a:t>Può essere utile per integrare le ricerche fatte con  le banche dati bibliografiche specialistiche di Ateneo.  Al momento non consente di selezionare l’area disciplinare e quindi può essere  dispersivo rispetto alle banche dati specialistiche.</a:t>
            </a:r>
          </a:p>
          <a:p>
            <a:endParaRPr lang="it-IT"/>
          </a:p>
          <a:p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827584" y="18864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smtClean="0"/>
              <a:t>Banche dati multidisciplinari e motori di ricerca</a:t>
            </a:r>
            <a:endParaRPr lang="it-IT" sz="2400" b="1"/>
          </a:p>
        </p:txBody>
      </p:sp>
    </p:spTree>
    <p:extLst>
      <p:ext uri="{BB962C8B-B14F-4D97-AF65-F5344CB8AC3E}">
        <p14:creationId xmlns:p14="http://schemas.microsoft.com/office/powerpoint/2010/main" val="345820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95536" y="1268760"/>
            <a:ext cx="82809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it-IT" sz="2000" b="1">
                <a:hlinkClick r:id="rId2"/>
              </a:rPr>
              <a:t>LEXIS NEXIS  </a:t>
            </a:r>
            <a:r>
              <a:rPr lang="it-IT" sz="2000"/>
              <a:t>è una banca dati leader internazionale nel campo dell'informazione giuridica ed economica. I suoi servizi online e full-text integrano news, liste di discussione, periodici, quotidiani, giornali commerciali, rapporti, profili societari, rapporti di ricerche di mercato, documenti governativi e legislazione internazionale ed è</a:t>
            </a:r>
            <a:r>
              <a:rPr lang="it-IT" sz="2000" smtClean="0"/>
              <a:t> </a:t>
            </a:r>
            <a:r>
              <a:rPr lang="it-IT" sz="2000"/>
              <a:t>la risorsa informativa più ampia in ambito dell'informazione legale corrente.</a:t>
            </a:r>
          </a:p>
          <a:p>
            <a:pPr algn="just"/>
            <a:endParaRPr lang="it-IT" sz="200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000" b="1" smtClean="0">
                <a:hlinkClick r:id="rId3"/>
              </a:rPr>
              <a:t>OECD</a:t>
            </a:r>
            <a:r>
              <a:rPr lang="en-GB" sz="2000" b="1" smtClean="0"/>
              <a:t> (Organization </a:t>
            </a:r>
            <a:r>
              <a:rPr lang="en-GB" sz="2000" b="1"/>
              <a:t>for Economic Cooperation and </a:t>
            </a:r>
            <a:r>
              <a:rPr lang="en-GB" sz="2000" b="1" smtClean="0"/>
              <a:t>Development </a:t>
            </a:r>
            <a:r>
              <a:rPr lang="it-IT" sz="2000" smtClean="0"/>
              <a:t> E</a:t>
            </a:r>
            <a:r>
              <a:rPr lang="it-IT" sz="2000"/>
              <a:t>' il portale in linea delle pubblicazioni (libri, riviste e statistiche) dell'OCSE. Da tutti i computer collegati in rete d'Ateneo è possibile accedere al testo completo delle pubblicazioni periodiche e dei libri e ai database statistici dell'OCSE. S</a:t>
            </a:r>
            <a:r>
              <a:rPr lang="it-IT" sz="2000" smtClean="0"/>
              <a:t>ul </a:t>
            </a:r>
            <a:r>
              <a:rPr lang="it-IT" sz="2000"/>
              <a:t>Catalogo dei Periodici Elettronici </a:t>
            </a:r>
            <a:r>
              <a:rPr lang="it-IT" sz="2000" smtClean="0"/>
              <a:t>è disponibile l'elenco </a:t>
            </a:r>
            <a:r>
              <a:rPr lang="it-IT" sz="2000"/>
              <a:t>delle riviste elettroniche dell'OCDE, con i collegamenti al full text.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99592" y="188640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smtClean="0"/>
              <a:t>Dati aziendali e portali tematici</a:t>
            </a:r>
            <a:endParaRPr lang="it-IT" sz="2800" b="1"/>
          </a:p>
        </p:txBody>
      </p:sp>
    </p:spTree>
    <p:extLst>
      <p:ext uri="{BB962C8B-B14F-4D97-AF65-F5344CB8AC3E}">
        <p14:creationId xmlns:p14="http://schemas.microsoft.com/office/powerpoint/2010/main" val="3411688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67544" y="1124744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>
                <a:hlinkClick r:id="rId2"/>
              </a:rPr>
              <a:t>AIDA</a:t>
            </a:r>
            <a:r>
              <a:rPr lang="it-IT"/>
              <a:t> è una banca dati che contiene informazioni finanziarie, anagrafiche e commerciali su </a:t>
            </a:r>
            <a:r>
              <a:rPr lang="it-IT" smtClean="0"/>
              <a:t>oltre 200.000 </a:t>
            </a:r>
            <a:r>
              <a:rPr lang="it-IT"/>
              <a:t>società di capitale che operano in Italia. </a:t>
            </a:r>
            <a:r>
              <a:rPr lang="it-IT" smtClean="0"/>
              <a:t>E’ consultabile </a:t>
            </a:r>
            <a:r>
              <a:rPr lang="it-IT"/>
              <a:t>in rete di Ateneo anche via auth-proxy. </a:t>
            </a:r>
            <a:r>
              <a:rPr lang="it-IT" smtClean="0"/>
              <a:t> E</a:t>
            </a:r>
            <a:r>
              <a:rPr lang="it-IT"/>
              <a:t>’ possibile </a:t>
            </a:r>
            <a:r>
              <a:rPr lang="it-IT" smtClean="0"/>
              <a:t>la consultazione </a:t>
            </a:r>
            <a:r>
              <a:rPr lang="it-IT"/>
              <a:t>da parte di due persone per volta. (Non è una banca dati bibliografica)</a:t>
            </a:r>
          </a:p>
          <a:p>
            <a:pPr algn="just"/>
            <a:endParaRPr lang="it-IT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b="1" smtClean="0"/>
              <a:t>Datastream </a:t>
            </a:r>
            <a:r>
              <a:rPr lang="it-IT"/>
              <a:t>(</a:t>
            </a:r>
            <a:r>
              <a:rPr lang="it-IT">
                <a:solidFill>
                  <a:srgbClr val="C00000"/>
                </a:solidFill>
              </a:rPr>
              <a:t>l’accesso è possibile dai PC del Dipartimento di Scienze Economiche ed è riservato a chi ha un rapporto formale con il </a:t>
            </a:r>
            <a:r>
              <a:rPr lang="it-IT" smtClean="0">
                <a:solidFill>
                  <a:srgbClr val="C00000"/>
                </a:solidFill>
              </a:rPr>
              <a:t>Dipartimento</a:t>
            </a:r>
            <a:r>
              <a:rPr lang="it-IT" smtClean="0"/>
              <a:t>). Contiene informazioni </a:t>
            </a:r>
            <a:r>
              <a:rPr lang="it-IT"/>
              <a:t>storiche (macroeconomiche, finanziarie, fondamentali) e previsive di supporto per investitori professionali di 1600 società in 45 </a:t>
            </a:r>
            <a:r>
              <a:rPr lang="it-IT" smtClean="0"/>
              <a:t>paesi. I </a:t>
            </a:r>
            <a:r>
              <a:rPr lang="it-IT"/>
              <a:t>database di Datastream sono strutturati secondo quattro </a:t>
            </a:r>
            <a:r>
              <a:rPr lang="it-IT" smtClean="0"/>
              <a:t>macroaree: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mtClean="0"/>
              <a:t>Equity</a:t>
            </a:r>
            <a:r>
              <a:rPr lang="it-IT"/>
              <a:t>: azioni e indici azionari, dati di bilancio e consensus analysis, </a:t>
            </a:r>
            <a:endParaRPr lang="it-IT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mtClean="0"/>
              <a:t>Fondi </a:t>
            </a:r>
            <a:r>
              <a:rPr lang="it-IT"/>
              <a:t>di </a:t>
            </a:r>
            <a:r>
              <a:rPr lang="it-IT" smtClean="0"/>
              <a:t>investimento, </a:t>
            </a:r>
            <a:r>
              <a:rPr lang="it-IT"/>
              <a:t>Unit Trust e </a:t>
            </a:r>
            <a:r>
              <a:rPr lang="it-IT" smtClean="0"/>
              <a:t>commodities Bond</a:t>
            </a:r>
            <a:r>
              <a:rPr lang="it-IT"/>
              <a:t>: obbligazioni e indici </a:t>
            </a:r>
            <a:r>
              <a:rPr lang="it-IT" smtClean="0"/>
              <a:t>obbligazionari,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mtClean="0"/>
              <a:t>Economics</a:t>
            </a:r>
            <a:r>
              <a:rPr lang="it-IT"/>
              <a:t>: serie economiche e </a:t>
            </a:r>
            <a:r>
              <a:rPr lang="it-IT" smtClean="0"/>
              <a:t>macroeconomiche,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it-IT" smtClean="0"/>
              <a:t>Futures </a:t>
            </a:r>
            <a:r>
              <a:rPr lang="it-IT"/>
              <a:t>&amp; Options: futures, warrant, </a:t>
            </a:r>
            <a:r>
              <a:rPr lang="it-IT" smtClean="0"/>
              <a:t>opzioni…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827584" y="260648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smtClean="0"/>
              <a:t>Banche dati fattuali </a:t>
            </a:r>
            <a:endParaRPr lang="it-IT" sz="2400" b="1"/>
          </a:p>
        </p:txBody>
      </p:sp>
    </p:spTree>
    <p:extLst>
      <p:ext uri="{BB962C8B-B14F-4D97-AF65-F5344CB8AC3E}">
        <p14:creationId xmlns:p14="http://schemas.microsoft.com/office/powerpoint/2010/main" val="169613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09600" y="152400"/>
            <a:ext cx="79248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spcBef>
                <a:spcPts val="750"/>
              </a:spcBef>
              <a:buClr>
                <a:srgbClr val="A50021"/>
              </a:buClr>
              <a:buSzPct val="65000"/>
            </a:pPr>
            <a:r>
              <a:rPr lang="it-IT" sz="2400" b="1" smtClean="0">
                <a:solidFill>
                  <a:srgbClr val="000000"/>
                </a:solidFill>
              </a:rPr>
              <a:t>Banche </a:t>
            </a:r>
            <a:r>
              <a:rPr lang="it-IT" sz="2400" b="1" dirty="0">
                <a:solidFill>
                  <a:srgbClr val="000000"/>
                </a:solidFill>
              </a:rPr>
              <a:t>Dati in Rete di Ateneo</a:t>
            </a:r>
          </a:p>
          <a:p>
            <a:pPr>
              <a:buClrTx/>
              <a:buFontTx/>
              <a:buNone/>
            </a:pPr>
            <a:endParaRPr lang="it-IT" sz="3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68474" y="1469998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C00000"/>
                </a:solidFill>
              </a:rPr>
              <a:t>Da </a:t>
            </a:r>
            <a:r>
              <a:rPr lang="it-IT" sz="2800" dirty="0">
                <a:solidFill>
                  <a:srgbClr val="C00000"/>
                </a:solidFill>
              </a:rPr>
              <a:t>quali postazioni è </a:t>
            </a:r>
            <a:r>
              <a:rPr lang="it-IT" sz="2800">
                <a:solidFill>
                  <a:srgbClr val="C00000"/>
                </a:solidFill>
              </a:rPr>
              <a:t>possibile </a:t>
            </a:r>
            <a:r>
              <a:rPr lang="it-IT" sz="2800" smtClean="0">
                <a:solidFill>
                  <a:srgbClr val="C00000"/>
                </a:solidFill>
              </a:rPr>
              <a:t>consultarle?</a:t>
            </a:r>
            <a:endParaRPr lang="it-IT" sz="2800" dirty="0" smtClean="0">
              <a:solidFill>
                <a:srgbClr val="C00000"/>
              </a:solidFill>
            </a:endParaRPr>
          </a:p>
          <a:p>
            <a:endParaRPr lang="it-IT" sz="800" b="1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43001" y="2132856"/>
            <a:ext cx="8229600" cy="3724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8138" indent="-338138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 marL="1017588" indent="-347663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>
              <a:spcBef>
                <a:spcPts val="750"/>
              </a:spcBef>
              <a:buClr>
                <a:srgbClr val="A50021"/>
              </a:buClr>
              <a:buSzPct val="65000"/>
              <a:buFont typeface="Wingdings" charset="2"/>
              <a:buChar char=""/>
            </a:pPr>
            <a:r>
              <a:rPr lang="it-IT" sz="3000" smtClean="0">
                <a:solidFill>
                  <a:srgbClr val="000000"/>
                </a:solidFill>
              </a:rPr>
              <a:t>Biblioteca </a:t>
            </a:r>
            <a:r>
              <a:rPr lang="it-IT" sz="3000" dirty="0" smtClean="0">
                <a:solidFill>
                  <a:srgbClr val="000000"/>
                </a:solidFill>
              </a:rPr>
              <a:t>di Scienze Economiche</a:t>
            </a:r>
          </a:p>
          <a:p>
            <a:pPr>
              <a:spcBef>
                <a:spcPts val="750"/>
              </a:spcBef>
              <a:buClr>
                <a:srgbClr val="A50021"/>
              </a:buClr>
              <a:buSzPct val="65000"/>
              <a:buFont typeface="Wingdings" charset="2"/>
              <a:buChar char=""/>
            </a:pPr>
            <a:r>
              <a:rPr lang="it-IT" sz="3000" dirty="0" smtClean="0">
                <a:solidFill>
                  <a:srgbClr val="000000"/>
                </a:solidFill>
              </a:rPr>
              <a:t>Emeroteca del Polo di Scienze Sociali</a:t>
            </a:r>
          </a:p>
          <a:p>
            <a:pPr>
              <a:spcBef>
                <a:spcPts val="750"/>
              </a:spcBef>
              <a:buClr>
                <a:srgbClr val="A50021"/>
              </a:buClr>
              <a:buSzPct val="65000"/>
              <a:buFont typeface="Wingdings" charset="2"/>
              <a:buChar char=""/>
            </a:pPr>
            <a:r>
              <a:rPr lang="it-IT" sz="3000" dirty="0" smtClean="0">
                <a:solidFill>
                  <a:srgbClr val="000000"/>
                </a:solidFill>
              </a:rPr>
              <a:t>Wireless </a:t>
            </a:r>
            <a:r>
              <a:rPr lang="it-IT" sz="3000" dirty="0" err="1">
                <a:solidFill>
                  <a:srgbClr val="000000"/>
                </a:solidFill>
              </a:rPr>
              <a:t>Library</a:t>
            </a:r>
            <a:endParaRPr lang="it-IT" sz="3000" dirty="0">
              <a:solidFill>
                <a:srgbClr val="000000"/>
              </a:solidFill>
            </a:endParaRPr>
          </a:p>
          <a:p>
            <a:pPr lvl="2">
              <a:spcBef>
                <a:spcPts val="550"/>
              </a:spcBef>
              <a:buClr>
                <a:srgbClr val="A50021"/>
              </a:buClr>
              <a:buSzPct val="65000"/>
              <a:buFont typeface="Wingdings" charset="2"/>
              <a:buChar char=""/>
            </a:pPr>
            <a:r>
              <a:rPr lang="it-IT" sz="2200" dirty="0">
                <a:solidFill>
                  <a:srgbClr val="000000"/>
                </a:solidFill>
              </a:rPr>
              <a:t>Internet senza fili per chi possiede un </a:t>
            </a:r>
            <a:r>
              <a:rPr lang="it-IT" sz="2200" dirty="0" err="1">
                <a:solidFill>
                  <a:srgbClr val="000000"/>
                </a:solidFill>
              </a:rPr>
              <a:t>pc</a:t>
            </a:r>
            <a:r>
              <a:rPr lang="it-IT" sz="2200" dirty="0">
                <a:solidFill>
                  <a:srgbClr val="000000"/>
                </a:solidFill>
              </a:rPr>
              <a:t> </a:t>
            </a:r>
            <a:r>
              <a:rPr lang="it-IT" sz="2200" dirty="0" smtClean="0">
                <a:solidFill>
                  <a:srgbClr val="000000"/>
                </a:solidFill>
              </a:rPr>
              <a:t>portatile, ricordandosi di attivare il servizio </a:t>
            </a:r>
            <a:r>
              <a:rPr lang="it-IT" sz="2200" dirty="0" err="1" smtClean="0">
                <a:solidFill>
                  <a:srgbClr val="000000"/>
                </a:solidFill>
              </a:rPr>
              <a:t>proxy</a:t>
            </a:r>
            <a:r>
              <a:rPr lang="it-IT" sz="2200" dirty="0" smtClean="0">
                <a:solidFill>
                  <a:srgbClr val="000000"/>
                </a:solidFill>
              </a:rPr>
              <a:t> se volete accedere alle banche dati in rete di Ateneo, ai full-text ecc.</a:t>
            </a:r>
            <a:endParaRPr lang="it-IT" sz="2200" dirty="0">
              <a:solidFill>
                <a:srgbClr val="000000"/>
              </a:solidFill>
            </a:endParaRPr>
          </a:p>
          <a:p>
            <a:pPr>
              <a:spcBef>
                <a:spcPts val="750"/>
              </a:spcBef>
              <a:buClrTx/>
              <a:buSzPct val="65000"/>
              <a:buFontTx/>
              <a:buNone/>
            </a:pPr>
            <a:endParaRPr lang="it-IT" sz="2200" dirty="0">
              <a:solidFill>
                <a:srgbClr val="000000"/>
              </a:solidFill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68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484784"/>
            <a:ext cx="8229600" cy="453072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Clr>
                <a:srgbClr val="A50021"/>
              </a:buClr>
              <a:buSzPct val="6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400" dirty="0" smtClean="0"/>
              <a:t>Accesso remoto alla Biblioteca Digitale</a:t>
            </a:r>
          </a:p>
          <a:p>
            <a:pPr marL="671513" lvl="2" indent="0" eaLnBrk="1" hangingPunct="1">
              <a:spcBef>
                <a:spcPts val="500"/>
              </a:spcBef>
              <a:buClr>
                <a:srgbClr val="A50021"/>
              </a:buClr>
              <a:buSzPct val="6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000" dirty="0" smtClean="0"/>
              <a:t>Per consultare </a:t>
            </a:r>
            <a:r>
              <a:rPr lang="it-IT" sz="2000" smtClean="0"/>
              <a:t>da fuori Ateneo, </a:t>
            </a:r>
            <a:r>
              <a:rPr lang="it-IT" sz="2000" dirty="0" smtClean="0"/>
              <a:t>sia dall’Italia che dall’estero, periodici elettronici e banche dati acquistati dal </a:t>
            </a:r>
            <a:r>
              <a:rPr lang="it-IT" sz="2000" smtClean="0"/>
              <a:t>Sistema Bibliotecario configura il servizio</a:t>
            </a:r>
            <a:r>
              <a:rPr lang="it-IT" sz="200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pPr marL="671513" lvl="2" indent="0" eaLnBrk="1" hangingPunct="1">
              <a:spcBef>
                <a:spcPts val="500"/>
              </a:spcBef>
              <a:buClr>
                <a:srgbClr val="A50021"/>
              </a:buClr>
              <a:buSzPct val="6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2000" b="1">
              <a:solidFill>
                <a:schemeClr val="accent6">
                  <a:lumMod val="75000"/>
                </a:schemeClr>
              </a:solidFill>
              <a:hlinkClick r:id="rId3"/>
            </a:endParaRPr>
          </a:p>
          <a:p>
            <a:pPr marL="671513" lvl="2" indent="0" eaLnBrk="1" hangingPunct="1">
              <a:spcBef>
                <a:spcPts val="500"/>
              </a:spcBef>
              <a:buClr>
                <a:srgbClr val="A50021"/>
              </a:buClr>
              <a:buSzPct val="6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it-IT" sz="2800" b="1">
                <a:solidFill>
                  <a:schemeClr val="accent6">
                    <a:lumMod val="75000"/>
                  </a:schemeClr>
                </a:solidFill>
                <a:hlinkClick r:id="rId4"/>
              </a:rPr>
              <a:t>a</a:t>
            </a:r>
            <a:r>
              <a:rPr lang="it-IT" sz="2800" b="1" smtClean="0">
                <a:solidFill>
                  <a:schemeClr val="accent6">
                    <a:lumMod val="75000"/>
                  </a:schemeClr>
                </a:solidFill>
                <a:hlinkClick r:id="rId4"/>
              </a:rPr>
              <a:t>uth-proxy</a:t>
            </a:r>
            <a:endParaRPr lang="it-IT" sz="2800" b="1" dirty="0" smtClean="0">
              <a:solidFill>
                <a:srgbClr val="002060"/>
              </a:solidFill>
              <a:hlinkClick r:id="rId3"/>
            </a:endParaRPr>
          </a:p>
          <a:p>
            <a:pPr marL="1020763" lvl="2" indent="-349250" eaLnBrk="1" hangingPunct="1">
              <a:spcBef>
                <a:spcPts val="350"/>
              </a:spcBef>
              <a:buClr>
                <a:srgbClr val="A50021"/>
              </a:buClr>
              <a:buSzPct val="65000"/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1400" dirty="0" smtClean="0"/>
          </a:p>
          <a:p>
            <a:pPr marL="1020763" lvl="2" indent="-349250" eaLnBrk="1" hangingPunct="1">
              <a:spcBef>
                <a:spcPts val="3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1400" dirty="0" smtClean="0"/>
          </a:p>
          <a:p>
            <a:pPr marL="1020763" lvl="2" indent="-349250" eaLnBrk="1" hangingPunct="1">
              <a:spcBef>
                <a:spcPts val="350"/>
              </a:spcBef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it-IT" sz="1400" dirty="0" smtClean="0"/>
          </a:p>
        </p:txBody>
      </p:sp>
      <p:pic>
        <p:nvPicPr>
          <p:cNvPr id="21507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701420"/>
            <a:ext cx="3600400" cy="3542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152400"/>
            <a:ext cx="7924800" cy="520700"/>
          </a:xfrm>
        </p:spPr>
        <p:txBody>
          <a:bodyPr/>
          <a:lstStyle/>
          <a:p>
            <a:pPr eaLnBrk="1" hangingPunct="1"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800" b="1" dirty="0" smtClean="0"/>
              <a:t>O anche da casa!</a:t>
            </a:r>
            <a:r>
              <a:rPr lang="it-IT" sz="28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it-IT" sz="2800" dirty="0">
                <a:solidFill>
                  <a:schemeClr val="accent6">
                    <a:lumMod val="75000"/>
                  </a:schemeClr>
                </a:solidFill>
              </a:rPr>
            </a:br>
            <a:endParaRPr lang="it-IT" sz="28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928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3568" y="188640"/>
            <a:ext cx="7924800" cy="5207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2400" b="1" smtClean="0"/>
              <a:t>E se in linea non c’è quello che cerco?</a:t>
            </a:r>
            <a:endParaRPr lang="it-IT" sz="2400" b="1" dirty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5184576" cy="4104456"/>
          </a:xfrm>
        </p:spPr>
        <p:txBody>
          <a:bodyPr/>
          <a:lstStyle/>
          <a:p>
            <a:pPr marL="1020763" lvl="2" indent="-349250" eaLnBrk="1" hangingPunct="1">
              <a:buClr>
                <a:srgbClr val="A50021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400" b="1" dirty="0" err="1" smtClean="0">
                <a:latin typeface="+mj-lt"/>
                <a:ea typeface="+mj-ea"/>
                <a:cs typeface="+mj-cs"/>
              </a:rPr>
              <a:t>Document</a:t>
            </a:r>
            <a:r>
              <a:rPr lang="it-IT" sz="2400" b="1" dirty="0" smtClean="0">
                <a:latin typeface="+mj-lt"/>
                <a:ea typeface="+mj-ea"/>
                <a:cs typeface="+mj-cs"/>
              </a:rPr>
              <a:t> </a:t>
            </a:r>
            <a:r>
              <a:rPr lang="it-IT" sz="2400" b="1" dirty="0">
                <a:latin typeface="+mj-lt"/>
                <a:ea typeface="+mj-ea"/>
                <a:cs typeface="+mj-cs"/>
              </a:rPr>
              <a:t>Delivery</a:t>
            </a:r>
          </a:p>
          <a:p>
            <a:pPr marL="1014413" lvl="2" indent="-342900" eaLnBrk="1" hangingPunct="1">
              <a:buClr>
                <a:srgbClr val="A50021"/>
              </a:buClr>
              <a:buSzPct val="65000"/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400" dirty="0">
                <a:latin typeface="+mj-lt"/>
                <a:ea typeface="+mj-ea"/>
                <a:cs typeface="+mj-cs"/>
              </a:rPr>
              <a:t>Articoli </a:t>
            </a:r>
          </a:p>
          <a:p>
            <a:pPr marL="1014413" lvl="2" indent="-342900" eaLnBrk="1" hangingPunct="1">
              <a:buClr>
                <a:srgbClr val="A50021"/>
              </a:buClr>
              <a:buSzPct val="65000"/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400" dirty="0">
                <a:latin typeface="+mj-lt"/>
                <a:ea typeface="+mj-ea"/>
                <a:cs typeface="+mj-cs"/>
              </a:rPr>
              <a:t>Parti </a:t>
            </a:r>
            <a:r>
              <a:rPr lang="it-IT" sz="2400">
                <a:latin typeface="+mj-lt"/>
                <a:ea typeface="+mj-ea"/>
                <a:cs typeface="+mj-cs"/>
              </a:rPr>
              <a:t>di </a:t>
            </a:r>
            <a:r>
              <a:rPr lang="it-IT" sz="2400" smtClean="0">
                <a:latin typeface="+mj-lt"/>
                <a:ea typeface="+mj-ea"/>
                <a:cs typeface="+mj-cs"/>
              </a:rPr>
              <a:t>libro</a:t>
            </a:r>
          </a:p>
          <a:p>
            <a:pPr marL="1014413" lvl="2" indent="-342900" eaLnBrk="1" hangingPunct="1">
              <a:buClr>
                <a:srgbClr val="A50021"/>
              </a:buClr>
              <a:buSzPct val="65000"/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it-IT" sz="2400" smtClean="0">
              <a:latin typeface="+mj-lt"/>
              <a:ea typeface="+mj-ea"/>
              <a:cs typeface="+mj-cs"/>
            </a:endParaRPr>
          </a:p>
          <a:p>
            <a:pPr marL="671513" lvl="2" indent="0" eaLnBrk="1" hangingPunct="1">
              <a:buClr>
                <a:srgbClr val="A50021"/>
              </a:buClr>
              <a:buSzPct val="6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400" smtClean="0">
                <a:latin typeface="+mj-lt"/>
                <a:ea typeface="+mj-ea"/>
                <a:cs typeface="+mj-cs"/>
              </a:rPr>
              <a:t> </a:t>
            </a:r>
            <a:endParaRPr lang="it-IT" sz="2400" dirty="0">
              <a:latin typeface="+mj-lt"/>
              <a:ea typeface="+mj-ea"/>
              <a:cs typeface="+mj-cs"/>
            </a:endParaRPr>
          </a:p>
          <a:p>
            <a:pPr marL="671513" lvl="2" indent="0" eaLnBrk="1" hangingPunct="1">
              <a:buClr>
                <a:srgbClr val="A50021"/>
              </a:buClr>
              <a:buSzPct val="6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2400" smtClean="0">
                <a:latin typeface="+mj-lt"/>
                <a:ea typeface="+mj-ea"/>
                <a:cs typeface="+mj-cs"/>
              </a:rPr>
              <a:t>Registrandoti a  </a:t>
            </a:r>
          </a:p>
          <a:p>
            <a:pPr marL="671513" lvl="2" indent="0" eaLnBrk="1" hangingPunct="1">
              <a:buClr>
                <a:srgbClr val="A50021"/>
              </a:buClr>
              <a:buSzPct val="6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it-IT" sz="2400" dirty="0">
              <a:latin typeface="+mj-lt"/>
              <a:ea typeface="+mj-ea"/>
              <a:cs typeface="+mj-cs"/>
            </a:endParaRPr>
          </a:p>
          <a:p>
            <a:pPr marL="671513" lvl="2" indent="0" eaLnBrk="1" hangingPunct="1">
              <a:buClr>
                <a:srgbClr val="A50021"/>
              </a:buClr>
              <a:buSzPct val="65000"/>
              <a:buFont typeface="Times New Roman" pitchFamily="18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it-IT" sz="1400" b="1" smtClean="0">
                <a:hlinkClick r:id="rId3"/>
              </a:rPr>
              <a:t>http</a:t>
            </a:r>
            <a:r>
              <a:rPr lang="it-IT" sz="1400" b="1">
                <a:hlinkClick r:id="rId3"/>
              </a:rPr>
              <a:t>://</a:t>
            </a:r>
            <a:r>
              <a:rPr lang="it-IT" sz="1400" b="1" smtClean="0">
                <a:hlinkClick r:id="rId3"/>
              </a:rPr>
              <a:t>emerotecacaborin.cab.unipd.it/node/35</a:t>
            </a:r>
            <a:endParaRPr lang="it-IT" sz="1400" b="1" dirty="0" smtClean="0">
              <a:latin typeface="+mj-lt"/>
              <a:ea typeface="+mj-ea"/>
              <a:cs typeface="+mj-cs"/>
            </a:endParaRPr>
          </a:p>
          <a:p>
            <a:pPr marL="1020763" lvl="2" indent="-349250" eaLnBrk="1" hangingPunct="1">
              <a:buClr>
                <a:srgbClr val="A50021"/>
              </a:buClr>
              <a:buSzPct val="65000"/>
              <a:buFont typeface="Wingdings" pitchFamily="2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it-IT" sz="12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671513" lvl="2" indent="0" eaLnBrk="1" hangingPunct="1">
              <a:buClr>
                <a:srgbClr val="A50021"/>
              </a:buClr>
              <a:buSzPct val="65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it-IT" sz="12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341313" indent="-341313" eaLnBrk="1" hangingPunct="1">
              <a:buClrTx/>
              <a:buSzPct val="65000"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it-IT" dirty="0" smtClean="0"/>
          </a:p>
          <a:p>
            <a:pPr marL="341313" indent="-341313" eaLnBrk="1" hangingPunct="1">
              <a:buClr>
                <a:srgbClr val="A50021"/>
              </a:buClr>
              <a:buSzPct val="65000"/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it-IT" dirty="0" smtClean="0"/>
          </a:p>
        </p:txBody>
      </p:sp>
      <p:pic>
        <p:nvPicPr>
          <p:cNvPr id="2355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373" y="2780928"/>
            <a:ext cx="3282129" cy="322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Picture 4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356992"/>
            <a:ext cx="20161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8908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83568" y="188640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smtClean="0"/>
              <a:t>E se proprio non so da dove cominciare?</a:t>
            </a:r>
            <a:endParaRPr lang="it-IT" sz="2400" b="1"/>
          </a:p>
        </p:txBody>
      </p:sp>
      <p:sp>
        <p:nvSpPr>
          <p:cNvPr id="3" name="CasellaDiTesto 2"/>
          <p:cNvSpPr txBox="1"/>
          <p:nvPr/>
        </p:nvSpPr>
        <p:spPr>
          <a:xfrm>
            <a:off x="539552" y="1556792"/>
            <a:ext cx="806489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smtClean="0"/>
              <a:t>Se sei in difficoltà con la tesi o con una relazione puoi rivolgerti direttamente alla Biblioteca di Economia o all’Emeroteca di Ca’ Borin e fissare un incontro di </a:t>
            </a:r>
            <a:r>
              <a:rPr lang="it-IT" sz="2000" b="1" smtClean="0"/>
              <a:t>REFERENCE</a:t>
            </a:r>
            <a:r>
              <a:rPr lang="it-IT" sz="2000" smtClean="0"/>
              <a:t> con un bibliotecario.</a:t>
            </a:r>
          </a:p>
          <a:p>
            <a:pPr algn="just"/>
            <a:r>
              <a:rPr lang="it-IT" sz="2000" smtClean="0"/>
              <a:t>Interrogheremo assieme le risorse web e le banche dati più adatte al tuo argomento di ricerca.</a:t>
            </a:r>
          </a:p>
          <a:p>
            <a:pPr algn="ctr"/>
            <a:r>
              <a:rPr lang="it-IT" sz="2000" b="1" smtClean="0"/>
              <a:t>Scrivici  a:</a:t>
            </a:r>
          </a:p>
          <a:p>
            <a:pPr algn="just"/>
            <a:endParaRPr lang="it-IT" sz="2000"/>
          </a:p>
          <a:p>
            <a:pPr algn="just"/>
            <a:r>
              <a:rPr lang="it-IT" sz="2000" smtClean="0">
                <a:hlinkClick r:id="rId2"/>
              </a:rPr>
              <a:t>biblio.decon@unipd.it</a:t>
            </a:r>
            <a:endParaRPr lang="it-IT" sz="2000" smtClean="0"/>
          </a:p>
          <a:p>
            <a:pPr algn="just"/>
            <a:endParaRPr lang="it-IT" sz="2000"/>
          </a:p>
          <a:p>
            <a:pPr algn="just"/>
            <a:r>
              <a:rPr lang="it-IT" sz="2000" smtClean="0">
                <a:hlinkClick r:id="rId3"/>
              </a:rPr>
              <a:t>emeroteca.caborin@unipd.it</a:t>
            </a:r>
            <a:r>
              <a:rPr lang="it-IT" sz="2000" smtClean="0"/>
              <a:t> </a:t>
            </a:r>
            <a:endParaRPr lang="it-IT" sz="2000"/>
          </a:p>
        </p:txBody>
      </p:sp>
      <p:sp>
        <p:nvSpPr>
          <p:cNvPr id="4" name="CasellaDiTesto 3"/>
          <p:cNvSpPr txBox="1"/>
          <p:nvPr/>
        </p:nvSpPr>
        <p:spPr>
          <a:xfrm>
            <a:off x="1187624" y="5229200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smtClean="0">
                <a:solidFill>
                  <a:srgbClr val="C00000"/>
                </a:solidFill>
                <a:latin typeface="Arial Rounded MT Bold" panose="020F0704030504030204" pitchFamily="34" charset="0"/>
              </a:rPr>
              <a:t>Arrivederci!</a:t>
            </a:r>
            <a:endParaRPr lang="it-IT" sz="360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56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88031" y="1556792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smtClean="0"/>
              <a:t>Stai cercando degli articoli per la tesi?</a:t>
            </a:r>
          </a:p>
          <a:p>
            <a:pPr algn="just"/>
            <a:r>
              <a:rPr lang="it-IT" sz="2000" b="1" smtClean="0"/>
              <a:t> </a:t>
            </a:r>
          </a:p>
          <a:p>
            <a:pPr algn="just"/>
            <a:r>
              <a:rPr lang="it-IT" sz="2000" smtClean="0"/>
              <a:t>Il Catalogo di Ateneo (l’OPAC) non può esserti d’aiuto, perché include principalmente i titoli dei libri e delle riviste posseduti dall’Ateneo, </a:t>
            </a:r>
            <a:r>
              <a:rPr lang="it-IT" sz="2000" b="1" smtClean="0"/>
              <a:t>NON</a:t>
            </a:r>
            <a:r>
              <a:rPr lang="it-IT" sz="2000" smtClean="0"/>
              <a:t> i titoli degli articoli pubblicati all’interno delle riviste.</a:t>
            </a:r>
          </a:p>
          <a:p>
            <a:pPr algn="just"/>
            <a:endParaRPr lang="it-IT" sz="2000" smtClean="0"/>
          </a:p>
          <a:p>
            <a:pPr algn="just"/>
            <a:endParaRPr lang="it-IT" sz="2000"/>
          </a:p>
          <a:p>
            <a:pPr algn="just"/>
            <a:r>
              <a:rPr lang="it-IT" sz="2000" b="1" smtClean="0"/>
              <a:t>Per questo genere di ricerca utilizza le Banche dati.</a:t>
            </a:r>
          </a:p>
          <a:p>
            <a:pPr algn="just"/>
            <a:endParaRPr lang="it-IT" sz="2000"/>
          </a:p>
          <a:p>
            <a:pPr algn="just"/>
            <a:r>
              <a:rPr lang="it-IT" sz="2000" smtClean="0"/>
              <a:t>Una Banca dati è un archivio elettronico di dati, omogenei per contenuto e per formato, strutturato in modo tale da poter essere interrogabile attraverso una o più parole chiave.</a:t>
            </a:r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val="18997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84785" y="1268760"/>
            <a:ext cx="7992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smtClean="0"/>
              <a:t>Una Banca dati può contenere:</a:t>
            </a:r>
          </a:p>
          <a:p>
            <a:endParaRPr lang="it-IT" sz="200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mtClean="0"/>
              <a:t>Riferimenti bibliografici, abstract e/o full-text </a:t>
            </a:r>
            <a:r>
              <a:rPr lang="it-IT"/>
              <a:t>relativi </a:t>
            </a:r>
            <a:r>
              <a:rPr lang="it-IT" smtClean="0"/>
              <a:t>ad articoli di rivista, </a:t>
            </a:r>
            <a:r>
              <a:rPr lang="it-IT"/>
              <a:t>atti di congressi, monografie, rapporti di ricerca,  tesi di laurea, rapporti tecnici, risorse </a:t>
            </a:r>
            <a:r>
              <a:rPr lang="it-IT" smtClean="0"/>
              <a:t>multimediali;</a:t>
            </a:r>
            <a:endParaRPr lang="it-IT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/>
              <a:t>documentazione legislativa e giurisprudenziale, bilanci, dati </a:t>
            </a:r>
            <a:r>
              <a:rPr lang="it-IT" smtClean="0"/>
              <a:t>statistici.</a:t>
            </a:r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570586" y="3501008"/>
            <a:ext cx="8091671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/>
              <a:t>Le banche dati servono per:</a:t>
            </a:r>
          </a:p>
          <a:p>
            <a:endParaRPr lang="it-IT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/>
              <a:t>avere una panoramica a livello internazionale su un </a:t>
            </a:r>
            <a:r>
              <a:rPr lang="it-IT" smtClean="0"/>
              <a:t>argomento;</a:t>
            </a:r>
            <a:endParaRPr lang="it-IT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/>
              <a:t>recuperare informazioni su tematiche </a:t>
            </a:r>
            <a:r>
              <a:rPr lang="it-IT" smtClean="0"/>
              <a:t>specifiche;</a:t>
            </a:r>
            <a:endParaRPr lang="it-IT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/>
              <a:t>costruire, ampliare, aggiornare la bibliografia sull’argomento oggetto della </a:t>
            </a:r>
            <a:r>
              <a:rPr lang="it-IT" smtClean="0"/>
              <a:t>ricerca;</a:t>
            </a:r>
            <a:endParaRPr lang="it-IT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/>
              <a:t>controllare l’esattezza di una citazione </a:t>
            </a:r>
            <a:r>
              <a:rPr lang="it-IT" smtClean="0"/>
              <a:t>bibliografica.</a:t>
            </a:r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127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043608" y="260648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smtClean="0"/>
              <a:t>Vai al sito della </a:t>
            </a:r>
            <a:r>
              <a:rPr lang="it-IT" sz="2000" smtClean="0">
                <a:hlinkClick r:id="rId2"/>
              </a:rPr>
              <a:t>Biblioteca di Scienze Economiche</a:t>
            </a:r>
            <a:endParaRPr lang="it-IT" sz="200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56792"/>
            <a:ext cx="7800507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98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67544" y="1233626"/>
            <a:ext cx="82809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smtClean="0">
                <a:solidFill>
                  <a:srgbClr val="C00000"/>
                </a:solidFill>
              </a:rPr>
              <a:t>Da questa interfaccia puoi accedere alle principali Banche dati specialistiche per l’Economia o multidisciplinari.</a:t>
            </a:r>
          </a:p>
          <a:p>
            <a:pPr algn="just"/>
            <a:endParaRPr lang="it-IT" sz="2400" smtClean="0">
              <a:solidFill>
                <a:srgbClr val="C00000"/>
              </a:solidFill>
            </a:endParaRPr>
          </a:p>
          <a:p>
            <a:pPr algn="just"/>
            <a:r>
              <a:rPr lang="it-IT" sz="2400" smtClean="0">
                <a:solidFill>
                  <a:srgbClr val="000000"/>
                </a:solidFill>
              </a:rPr>
              <a:t>Vediamo ora una delle più utilizzate:</a:t>
            </a:r>
          </a:p>
          <a:p>
            <a:pPr algn="just"/>
            <a:endParaRPr lang="it-IT" sz="240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it-IT" sz="2200" b="1" smtClean="0">
                <a:solidFill>
                  <a:srgbClr val="000000"/>
                </a:solidFill>
                <a:hlinkClick r:id="rId2"/>
              </a:rPr>
              <a:t>Business Source Premier</a:t>
            </a:r>
            <a:r>
              <a:rPr lang="it-IT" sz="2200" smtClean="0">
                <a:solidFill>
                  <a:srgbClr val="000000"/>
                </a:solidFill>
                <a:hlinkClick r:id="rId2"/>
              </a:rPr>
              <a:t> </a:t>
            </a:r>
            <a:r>
              <a:rPr lang="it-IT" sz="2200"/>
              <a:t>è una banca dati mista di full-text e citazioni che copre argomenti di management, finanza, contabilità, amministrazione, economia internazionale, </a:t>
            </a:r>
            <a:r>
              <a:rPr lang="it-IT" sz="2200" smtClean="0"/>
              <a:t>ecc. Contiene </a:t>
            </a:r>
            <a:r>
              <a:rPr lang="it-IT" sz="2200"/>
              <a:t>circa 2.800 full-text di riviste accademiche e di riviste di </a:t>
            </a:r>
            <a:r>
              <a:rPr lang="it-IT" sz="2200" smtClean="0"/>
              <a:t>business. Gli </a:t>
            </a:r>
            <a:r>
              <a:rPr lang="it-IT" sz="2200"/>
              <a:t>articoli in full-text possono essere in HTML o in PDF. I formati HTML non includono grafici né tabelle.  </a:t>
            </a:r>
          </a:p>
          <a:p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236516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99592" y="188640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smtClean="0"/>
              <a:t>Business Source Premier</a:t>
            </a:r>
            <a:endParaRPr lang="it-IT" sz="2000" b="1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53" y="1373345"/>
            <a:ext cx="8619306" cy="4244199"/>
          </a:xfrm>
          <a:prstGeom prst="rect">
            <a:avLst/>
          </a:prstGeom>
        </p:spPr>
      </p:pic>
      <p:sp>
        <p:nvSpPr>
          <p:cNvPr id="5" name="Freccia a destra 4"/>
          <p:cNvSpPr/>
          <p:nvPr/>
        </p:nvSpPr>
        <p:spPr bwMode="auto">
          <a:xfrm rot="17958452">
            <a:off x="343820" y="2534527"/>
            <a:ext cx="1512168" cy="700369"/>
          </a:xfrm>
          <a:prstGeom prst="rightArrow">
            <a:avLst>
              <a:gd name="adj1" fmla="val 49120"/>
              <a:gd name="adj2" fmla="val 5000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SimSun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373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37929" y="1442324"/>
            <a:ext cx="7992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smtClean="0">
                <a:solidFill>
                  <a:srgbClr val="C00000"/>
                </a:solidFill>
              </a:rPr>
              <a:t>Un’altra banca dati molto utilizzata e interrogabile assieme a Business Source Premier è</a:t>
            </a:r>
          </a:p>
          <a:p>
            <a:pPr algn="just"/>
            <a:endParaRPr lang="it-IT" sz="2000" b="1"/>
          </a:p>
          <a:p>
            <a:pPr algn="just"/>
            <a:r>
              <a:rPr lang="it-IT" sz="2000" b="1" smtClean="0">
                <a:hlinkClick r:id="rId2"/>
              </a:rPr>
              <a:t>ECONLIT</a:t>
            </a:r>
            <a:r>
              <a:rPr lang="it-IT" sz="2000"/>
              <a:t>:</a:t>
            </a:r>
            <a:r>
              <a:rPr lang="it-IT" sz="2000" b="1" smtClean="0"/>
              <a:t> </a:t>
            </a:r>
            <a:r>
              <a:rPr lang="it-IT" sz="2000"/>
              <a:t>banca dati di citazioni bibliografiche e abstract riferiti alla letteratura internazionale di scienze economiche. </a:t>
            </a:r>
            <a:r>
              <a:rPr lang="it-IT" sz="2000" smtClean="0"/>
              <a:t> Corrisponde </a:t>
            </a:r>
            <a:r>
              <a:rPr lang="it-IT" sz="2000"/>
              <a:t>al </a:t>
            </a:r>
            <a:r>
              <a:rPr lang="it-IT" sz="2000" i="1"/>
              <a:t>Journal of Economic Literature </a:t>
            </a:r>
            <a:r>
              <a:rPr lang="it-IT" sz="2000"/>
              <a:t>e all'</a:t>
            </a:r>
            <a:r>
              <a:rPr lang="it-IT" sz="2000" i="1"/>
              <a:t>Index of Economic Articles</a:t>
            </a:r>
            <a:r>
              <a:rPr lang="it-IT" sz="2000" smtClean="0"/>
              <a:t>. Il </a:t>
            </a:r>
            <a:r>
              <a:rPr lang="it-IT" sz="2000"/>
              <a:t>materiale indicizzato comprende articoli di periodici, dissertazioni, monografie, atti di convegni e si riferisce a tutti gli aspetti </a:t>
            </a:r>
            <a:r>
              <a:rPr lang="it-IT" sz="2000" smtClean="0"/>
              <a:t>dell'economia: teoria </a:t>
            </a:r>
            <a:r>
              <a:rPr lang="it-IT" sz="2000"/>
              <a:t>e storia economica, teoria monetaria e istituzioni finanziarie, economia del lavoro, economia internazionale, nazionale e regionale. Circa 860.000 registrazioni, con un incremento di circa 30.000 nuove registrazioni ogni anno. E' incluso il testo completo delle recensioni pubblicate dal 1994 sul </a:t>
            </a:r>
            <a:r>
              <a:rPr lang="it-IT" sz="2000" i="1"/>
              <a:t>Journal of Economic Literature.</a:t>
            </a:r>
          </a:p>
          <a:p>
            <a:pPr algn="just"/>
            <a:r>
              <a:rPr lang="it-IT"/>
              <a:t> 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71600" y="188640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smtClean="0"/>
              <a:t>Econlit</a:t>
            </a:r>
            <a:endParaRPr lang="it-IT" sz="2800" b="1"/>
          </a:p>
        </p:txBody>
      </p:sp>
    </p:spTree>
    <p:extLst>
      <p:ext uri="{BB962C8B-B14F-4D97-AF65-F5344CB8AC3E}">
        <p14:creationId xmlns:p14="http://schemas.microsoft.com/office/powerpoint/2010/main" val="372399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95536" y="1700808"/>
            <a:ext cx="828092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>
                <a:hlinkClick r:id="rId2"/>
              </a:rPr>
              <a:t>ESSPER </a:t>
            </a:r>
            <a:r>
              <a:rPr lang="it-IT" sz="2000"/>
              <a:t>è una</a:t>
            </a:r>
            <a:r>
              <a:rPr lang="it-IT" sz="2000" b="1"/>
              <a:t> </a:t>
            </a:r>
            <a:r>
              <a:rPr lang="it-IT" sz="2000"/>
              <a:t>banca dati di articoli pubblicati in </a:t>
            </a:r>
            <a:r>
              <a:rPr lang="it-IT" sz="2000">
                <a:solidFill>
                  <a:srgbClr val="C00000"/>
                </a:solidFill>
              </a:rPr>
              <a:t>riviste italiane </a:t>
            </a:r>
            <a:r>
              <a:rPr lang="it-IT" sz="2000"/>
              <a:t>di economia, di diritto e di scienze sociali</a:t>
            </a:r>
            <a:r>
              <a:rPr lang="it-IT" sz="2000" smtClean="0"/>
              <a:t>. </a:t>
            </a:r>
            <a:r>
              <a:rPr lang="it-IT" sz="2000"/>
              <a:t>Nasce da un progetto di cooperazione tra biblioteche accademiche italiane. Le schede di ciascun periodico riportano: i dati bibliografici, le annate, i fascicoli e le biblioteche aderenti ad ESSPER che lo possiedono. In ESSPER è attivo il </a:t>
            </a:r>
            <a:r>
              <a:rPr lang="it-IT" sz="2000" smtClean="0"/>
              <a:t>tasto AireGO per il collegamento alla </a:t>
            </a:r>
            <a:r>
              <a:rPr lang="it-IT" sz="2000"/>
              <a:t>rete di </a:t>
            </a:r>
            <a:r>
              <a:rPr lang="it-IT" sz="2000" smtClean="0"/>
              <a:t>Ateneo.</a:t>
            </a:r>
          </a:p>
          <a:p>
            <a:pPr algn="just"/>
            <a:endParaRPr lang="it-IT" sz="2000"/>
          </a:p>
          <a:p>
            <a:pPr algn="just"/>
            <a:r>
              <a:rPr lang="it-IT" sz="2000" b="1" smtClean="0">
                <a:hlinkClick r:id="rId3"/>
              </a:rPr>
              <a:t>IL SOLE 24 ORE </a:t>
            </a:r>
            <a:r>
              <a:rPr lang="it-IT" sz="2000" smtClean="0"/>
              <a:t>La piattaforma </a:t>
            </a:r>
            <a:r>
              <a:rPr lang="it-IT" sz="2000"/>
              <a:t>contiene l'archivio del quotidiano </a:t>
            </a:r>
            <a:r>
              <a:rPr lang="it-IT" sz="2000" i="1"/>
              <a:t>I</a:t>
            </a:r>
            <a:r>
              <a:rPr lang="it-IT" sz="2000"/>
              <a:t>l </a:t>
            </a:r>
            <a:r>
              <a:rPr lang="it-IT" sz="2000" i="1"/>
              <a:t>Sole 24 Ore </a:t>
            </a:r>
            <a:r>
              <a:rPr lang="it-IT" sz="2000"/>
              <a:t>a testo pieno (BIG Online) a partire dal 1984 fino al numero di ieri, oltre alle banche dati e alle riviste specializzate delle edizioni Sole 24 Ore.</a:t>
            </a:r>
          </a:p>
          <a:p>
            <a:pPr algn="just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827584" y="188640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smtClean="0"/>
              <a:t>Banche dati italiane</a:t>
            </a:r>
            <a:endParaRPr lang="it-IT" sz="2800" b="1"/>
          </a:p>
        </p:txBody>
      </p:sp>
    </p:spTree>
    <p:extLst>
      <p:ext uri="{BB962C8B-B14F-4D97-AF65-F5344CB8AC3E}">
        <p14:creationId xmlns:p14="http://schemas.microsoft.com/office/powerpoint/2010/main" val="242457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2971800" y="6243638"/>
            <a:ext cx="3351213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SimSun" charset="-122"/>
              </a:defRPr>
            </a:lvl9pPr>
          </a:lstStyle>
          <a:p>
            <a:pPr algn="ctr" defTabSz="449263" fontAlgn="base">
              <a:spcBef>
                <a:spcPct val="0"/>
              </a:spcBef>
              <a:spcAft>
                <a:spcPct val="0"/>
              </a:spcAft>
              <a:buSzPct val="100000"/>
            </a:pP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Sistema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Bibliotecario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Ateneo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|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Università</a:t>
            </a:r>
            <a:r>
              <a:rPr lang="en-US" sz="1000" b="1" dirty="0">
                <a:solidFill>
                  <a:srgbClr val="000066"/>
                </a:solidFill>
                <a:latin typeface="Times New Roman" pitchFamily="16" charset="0"/>
              </a:rPr>
              <a:t> di </a:t>
            </a:r>
            <a:r>
              <a:rPr lang="en-US" sz="1000" b="1" dirty="0" err="1">
                <a:solidFill>
                  <a:srgbClr val="000066"/>
                </a:solidFill>
                <a:latin typeface="Times New Roman" pitchFamily="16" charset="0"/>
              </a:rPr>
              <a:t>Padova</a:t>
            </a:r>
            <a:endParaRPr lang="en-US" sz="1000" b="1" dirty="0">
              <a:solidFill>
                <a:srgbClr val="000066"/>
              </a:solidFill>
              <a:latin typeface="Times New Roman" pitchFamily="1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7584" y="188640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smtClean="0"/>
              <a:t>Il Sole 24 Ore</a:t>
            </a:r>
            <a:endParaRPr lang="it-IT" sz="2800" b="1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62" y="1124744"/>
            <a:ext cx="7992888" cy="491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0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i Office">
  <a:themeElements>
    <a:clrScheme name="Tema di Office 3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Tema di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1399</Words>
  <Application>Microsoft Office PowerPoint</Application>
  <PresentationFormat>Presentazione su schermo (4:3)</PresentationFormat>
  <Paragraphs>115</Paragraphs>
  <Slides>17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1_Tema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O anche da casa! </vt:lpstr>
      <vt:lpstr>E se in linea non c’è quello che cerco?</vt:lpstr>
      <vt:lpstr>Presentazione standard di PowerPoint</vt:lpstr>
    </vt:vector>
  </TitlesOfParts>
  <Company>Olidata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mvisentin</dc:creator>
  <cp:lastModifiedBy>mvisentin</cp:lastModifiedBy>
  <cp:revision>95</cp:revision>
  <dcterms:created xsi:type="dcterms:W3CDTF">2014-03-31T10:13:29Z</dcterms:created>
  <dcterms:modified xsi:type="dcterms:W3CDTF">2014-11-24T11:29:39Z</dcterms:modified>
</cp:coreProperties>
</file>