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365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8" autoAdjust="0"/>
  </p:normalViewPr>
  <p:slideViewPr>
    <p:cSldViewPr>
      <p:cViewPr varScale="1">
        <p:scale>
          <a:sx n="96" d="100"/>
          <a:sy n="96" d="100"/>
        </p:scale>
        <p:origin x="-3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3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601B3-9557-4504-986D-ACD08D55A73F}" type="datetimeFigureOut">
              <a:rPr lang="it-IT" smtClean="0"/>
              <a:pPr/>
              <a:t>20/04/12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FDD08-8A9C-4613-AF27-0230BA2A6FE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8FDD08-8A9C-4613-AF27-0230BA2A6FE5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43FC-AC4B-4A2C-A4D1-FF8A574C8D4F}" type="datetimeFigureOut">
              <a:rPr lang="it-IT" smtClean="0"/>
              <a:pPr/>
              <a:t>20/04/12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FBE0E5-6C0E-4450-907C-3DE1307380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43FC-AC4B-4A2C-A4D1-FF8A574C8D4F}" type="datetimeFigureOut">
              <a:rPr lang="it-IT" smtClean="0"/>
              <a:pPr/>
              <a:t>20/04/12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BE0E5-6C0E-4450-907C-3DE1307380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1FBE0E5-6C0E-4450-907C-3DE1307380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43FC-AC4B-4A2C-A4D1-FF8A574C8D4F}" type="datetimeFigureOut">
              <a:rPr lang="it-IT" smtClean="0"/>
              <a:pPr/>
              <a:t>20/04/12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43FC-AC4B-4A2C-A4D1-FF8A574C8D4F}" type="datetimeFigureOut">
              <a:rPr lang="it-IT" smtClean="0"/>
              <a:pPr/>
              <a:t>20/04/12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1FBE0E5-6C0E-4450-907C-3DE1307380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43FC-AC4B-4A2C-A4D1-FF8A574C8D4F}" type="datetimeFigureOut">
              <a:rPr lang="it-IT" smtClean="0"/>
              <a:pPr/>
              <a:t>20/04/12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FBE0E5-6C0E-4450-907C-3DE1307380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7C243FC-AC4B-4A2C-A4D1-FF8A574C8D4F}" type="datetimeFigureOut">
              <a:rPr lang="it-IT" smtClean="0"/>
              <a:pPr/>
              <a:t>20/04/12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BE0E5-6C0E-4450-907C-3DE1307380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43FC-AC4B-4A2C-A4D1-FF8A574C8D4F}" type="datetimeFigureOut">
              <a:rPr lang="it-IT" smtClean="0"/>
              <a:pPr/>
              <a:t>20/04/12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1FBE0E5-6C0E-4450-907C-3DE1307380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43FC-AC4B-4A2C-A4D1-FF8A574C8D4F}" type="datetimeFigureOut">
              <a:rPr lang="it-IT" smtClean="0"/>
              <a:pPr/>
              <a:t>20/04/12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1FBE0E5-6C0E-4450-907C-3DE1307380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43FC-AC4B-4A2C-A4D1-FF8A574C8D4F}" type="datetimeFigureOut">
              <a:rPr lang="it-IT" smtClean="0"/>
              <a:pPr/>
              <a:t>20/04/12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FBE0E5-6C0E-4450-907C-3DE1307380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FBE0E5-6C0E-4450-907C-3DE1307380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43FC-AC4B-4A2C-A4D1-FF8A574C8D4F}" type="datetimeFigureOut">
              <a:rPr lang="it-IT" smtClean="0"/>
              <a:pPr/>
              <a:t>20/04/12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1FBE0E5-6C0E-4450-907C-3DE1307380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7C243FC-AC4B-4A2C-A4D1-FF8A574C8D4F}" type="datetimeFigureOut">
              <a:rPr lang="it-IT" smtClean="0"/>
              <a:pPr/>
              <a:t>20/04/12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7C243FC-AC4B-4A2C-A4D1-FF8A574C8D4F}" type="datetimeFigureOut">
              <a:rPr lang="it-IT" smtClean="0"/>
              <a:pPr/>
              <a:t>20/04/12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FBE0E5-6C0E-4450-907C-3DE1307380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977752"/>
          </a:xfrm>
          <a:ln>
            <a:noFill/>
          </a:ln>
        </p:spPr>
        <p:txBody>
          <a:bodyPr>
            <a:noAutofit/>
          </a:bodyPr>
          <a:lstStyle/>
          <a:p>
            <a:r>
              <a:rPr lang="it-IT" sz="2800" cap="none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La formazione degli utenti al Polo umanistico-economico-giuridico dell’Università</a:t>
            </a:r>
          </a:p>
          <a:p>
            <a:r>
              <a:rPr lang="it-IT" sz="2800" cap="none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di Verona</a:t>
            </a:r>
          </a:p>
          <a:p>
            <a:endParaRPr lang="it-IT" sz="2800" cap="none" dirty="0" smtClean="0"/>
          </a:p>
          <a:p>
            <a:pPr algn="l"/>
            <a:endParaRPr lang="it-IT" cap="none" dirty="0" smtClean="0"/>
          </a:p>
          <a:p>
            <a:pPr algn="l"/>
            <a:r>
              <a:rPr lang="it-IT" cap="none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Daniela </a:t>
            </a:r>
            <a:r>
              <a:rPr lang="it-IT" cap="none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Brunelli</a:t>
            </a:r>
            <a:r>
              <a:rPr lang="it-IT" cap="none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e Marianna Gemma </a:t>
            </a:r>
            <a:r>
              <a:rPr lang="it-IT" cap="none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Brenzoni</a:t>
            </a:r>
            <a:r>
              <a:rPr lang="it-IT" cap="none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Biblioteca “A. Frinzi”</a:t>
            </a:r>
          </a:p>
          <a:p>
            <a:pPr algn="l"/>
            <a:r>
              <a:rPr lang="it-IT" cap="none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Università degli Studi di Verona</a:t>
            </a:r>
          </a:p>
          <a:p>
            <a:pPr algn="l"/>
            <a:endParaRPr lang="it-IT" cap="none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836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600" b="1" dirty="0" smtClean="0"/>
              <a:t>Information literacy: teorie e buone pratiche</a:t>
            </a:r>
            <a:br>
              <a:rPr lang="it-IT" sz="3600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2200" b="1" dirty="0" smtClean="0"/>
              <a:t>Università di Padova - 23 aprile 2012</a:t>
            </a:r>
            <a:endParaRPr lang="it-IT" sz="22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196752"/>
          </a:xfrm>
        </p:spPr>
        <p:txBody>
          <a:bodyPr>
            <a:noAutofit/>
          </a:bodyPr>
          <a:lstStyle/>
          <a:p>
            <a:r>
              <a:rPr lang="it-IT" sz="1600" b="1" dirty="0" smtClean="0"/>
              <a:t/>
            </a:r>
            <a:br>
              <a:rPr lang="it-IT" sz="1600" b="1" dirty="0" smtClean="0"/>
            </a:br>
            <a:r>
              <a:rPr lang="it-IT" sz="1600" b="1" dirty="0" smtClean="0"/>
              <a:t/>
            </a:r>
            <a:br>
              <a:rPr lang="it-IT" sz="1600" b="1" dirty="0" smtClean="0"/>
            </a:br>
            <a:r>
              <a:rPr lang="it-IT" sz="1600" b="1" dirty="0" smtClean="0"/>
              <a:t/>
            </a:r>
            <a:br>
              <a:rPr lang="it-IT" sz="1600" b="1" dirty="0" smtClean="0"/>
            </a:br>
            <a:r>
              <a:rPr lang="it-IT" sz="1600" b="1" dirty="0" smtClean="0"/>
              <a:t/>
            </a:r>
            <a:br>
              <a:rPr lang="it-IT" sz="1600" b="1" dirty="0" smtClean="0"/>
            </a:br>
            <a:r>
              <a:rPr lang="it-IT" sz="1600" b="1" dirty="0" smtClean="0"/>
              <a:t/>
            </a:r>
            <a:br>
              <a:rPr lang="it-IT" sz="1600" b="1" dirty="0" smtClean="0"/>
            </a:br>
            <a:r>
              <a:rPr lang="it-IT" sz="1600" b="1" dirty="0" smtClean="0"/>
              <a:t/>
            </a:r>
            <a:br>
              <a:rPr lang="it-IT" sz="1600" b="1" dirty="0" smtClean="0"/>
            </a:br>
            <a:r>
              <a:rPr lang="it-IT" sz="1600" b="1" dirty="0" smtClean="0"/>
              <a:t/>
            </a:r>
            <a:br>
              <a:rPr lang="it-IT" sz="1600" b="1" dirty="0" smtClean="0"/>
            </a:br>
            <a:r>
              <a:rPr lang="it-IT" sz="1600" b="1" dirty="0" smtClean="0"/>
              <a:t/>
            </a:r>
            <a:br>
              <a:rPr lang="it-IT" sz="1600" b="1" dirty="0" smtClean="0"/>
            </a:br>
            <a:r>
              <a:rPr lang="it-IT" sz="1600" b="1" dirty="0" smtClean="0"/>
              <a:t/>
            </a:r>
            <a:br>
              <a:rPr lang="it-IT" sz="1600" b="1" dirty="0" smtClean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2000" b="1" dirty="0" smtClean="0"/>
              <a:t> </a:t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1600" b="1" dirty="0" smtClean="0"/>
              <a:t>Information literacy: teorie e buone pratiche</a:t>
            </a:r>
            <a:br>
              <a:rPr lang="it-IT" sz="1600" b="1" dirty="0" smtClean="0"/>
            </a:br>
            <a:r>
              <a:rPr lang="it-IT" sz="1600" b="1" dirty="0" smtClean="0"/>
              <a:t>Università di Padova - 23 aprile 2012</a:t>
            </a: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1400" dirty="0" smtClean="0"/>
              <a:t>La formazione degli utenti al Polo umanistico-economico-giuridico dell’Università di Verona - 1</a:t>
            </a:r>
            <a:r>
              <a:rPr lang="it-IT" sz="1600" b="1" dirty="0" smtClean="0"/>
              <a:t/>
            </a:r>
            <a:br>
              <a:rPr lang="it-IT" sz="1600" b="1" dirty="0" smtClean="0"/>
            </a:br>
            <a:endParaRPr lang="it-IT" sz="16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000" b="1" dirty="0" smtClean="0"/>
              <a:t>	</a:t>
            </a:r>
          </a:p>
          <a:p>
            <a:pPr>
              <a:buNone/>
            </a:pPr>
            <a:r>
              <a:rPr lang="it-IT" sz="2000" b="1" dirty="0" smtClean="0"/>
              <a:t>Il Polo UEG</a:t>
            </a:r>
            <a:r>
              <a:rPr lang="it-IT" sz="2000" dirty="0" smtClean="0"/>
              <a:t>: </a:t>
            </a:r>
          </a:p>
          <a:p>
            <a:pPr lvl="3"/>
            <a:r>
              <a:rPr lang="it-IT" sz="2100" dirty="0" smtClean="0">
                <a:solidFill>
                  <a:schemeClr val="tx1"/>
                </a:solidFill>
              </a:rPr>
              <a:t>1 Biblioteca centralizzata</a:t>
            </a:r>
          </a:p>
          <a:p>
            <a:pPr lvl="3"/>
            <a:r>
              <a:rPr lang="it-IT" sz="2100" dirty="0" smtClean="0">
                <a:solidFill>
                  <a:schemeClr val="tx1"/>
                </a:solidFill>
              </a:rPr>
              <a:t>15 Biblioteche dipartimentali</a:t>
            </a:r>
          </a:p>
          <a:p>
            <a:pPr lvl="3"/>
            <a:r>
              <a:rPr lang="it-IT" sz="2100" dirty="0" smtClean="0">
                <a:solidFill>
                  <a:schemeClr val="tx1"/>
                </a:solidFill>
              </a:rPr>
              <a:t>5 Facoltà</a:t>
            </a:r>
          </a:p>
          <a:p>
            <a:pPr lvl="3"/>
            <a:r>
              <a:rPr lang="it-IT" sz="2100" dirty="0" smtClean="0">
                <a:solidFill>
                  <a:schemeClr val="tx1"/>
                </a:solidFill>
              </a:rPr>
              <a:t>7 Dipartimenti</a:t>
            </a:r>
          </a:p>
          <a:p>
            <a:pPr lvl="3"/>
            <a:r>
              <a:rPr lang="it-IT" sz="2100" dirty="0" smtClean="0">
                <a:solidFill>
                  <a:schemeClr val="tx1"/>
                </a:solidFill>
              </a:rPr>
              <a:t>34 Corsi di laurea (triennale e magistrale)</a:t>
            </a:r>
          </a:p>
          <a:p>
            <a:pPr lvl="3"/>
            <a:r>
              <a:rPr lang="it-IT" sz="2100" dirty="0" smtClean="0">
                <a:solidFill>
                  <a:schemeClr val="tx1"/>
                </a:solidFill>
              </a:rPr>
              <a:t> 6 </a:t>
            </a:r>
            <a:r>
              <a:rPr lang="it-IT" sz="2100" dirty="0" smtClean="0">
                <a:solidFill>
                  <a:schemeClr val="tx1"/>
                </a:solidFill>
              </a:rPr>
              <a:t>Scuole di dottorato</a:t>
            </a:r>
          </a:p>
          <a:p>
            <a:pPr lvl="3"/>
            <a:r>
              <a:rPr lang="it-IT" sz="2100" dirty="0" smtClean="0">
                <a:solidFill>
                  <a:schemeClr val="tx1"/>
                </a:solidFill>
              </a:rPr>
              <a:t>16.000 Studenti iscritti</a:t>
            </a:r>
          </a:p>
          <a:p>
            <a:pPr lvl="3"/>
            <a:r>
              <a:rPr lang="it-IT" sz="2100" dirty="0" smtClean="0">
                <a:solidFill>
                  <a:schemeClr val="tx1"/>
                </a:solidFill>
              </a:rPr>
              <a:t>3.400 Studenti immatricolati generici</a:t>
            </a:r>
          </a:p>
          <a:p>
            <a:pPr lvl="3">
              <a:buNone/>
            </a:pPr>
            <a:endParaRPr lang="it-IT" sz="1600" dirty="0" smtClean="0">
              <a:solidFill>
                <a:schemeClr val="tx1"/>
              </a:solidFill>
            </a:endParaRPr>
          </a:p>
          <a:p>
            <a:pPr marL="447675" lvl="3" indent="0">
              <a:buNone/>
              <a:tabLst>
                <a:tab pos="447675" algn="l"/>
              </a:tabLst>
            </a:pPr>
            <a:r>
              <a:rPr lang="it-IT" sz="1800" dirty="0" smtClean="0">
                <a:solidFill>
                  <a:srgbClr val="CA3659"/>
                </a:solidFill>
              </a:rPr>
              <a:t>Sarebbe auspicabile che l’attività di IL li raggiungesse tutti, nelle varie fasi della loro carriera di studio e di ricerca</a:t>
            </a:r>
          </a:p>
          <a:p>
            <a:pPr lvl="3">
              <a:buNone/>
            </a:pPr>
            <a:endParaRPr lang="it-IT" sz="2100" dirty="0" smtClean="0">
              <a:solidFill>
                <a:schemeClr val="tx1"/>
              </a:solidFill>
            </a:endParaRPr>
          </a:p>
          <a:p>
            <a:pPr lvl="3"/>
            <a:endParaRPr lang="it-IT" sz="21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b="1" dirty="0" smtClean="0"/>
              <a:t>Information literacy: teorie e buone pratiche</a:t>
            </a:r>
            <a:br>
              <a:rPr lang="it-IT" sz="1400" b="1" dirty="0" smtClean="0"/>
            </a:br>
            <a:r>
              <a:rPr lang="it-IT" sz="1400" b="1" dirty="0" smtClean="0"/>
              <a:t>Università di Padova - 23 aprile 2012</a:t>
            </a:r>
            <a:br>
              <a:rPr lang="it-IT" sz="1400" b="1" dirty="0" smtClean="0"/>
            </a:br>
            <a:r>
              <a:rPr lang="it-IT" sz="1400" dirty="0" smtClean="0"/>
              <a:t>La formazione degli utenti al Polo umanistico-economico-giuridico dell’Università di Verona - 2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2000" b="1" dirty="0" smtClean="0"/>
              <a:t>Tipologie di attività svolte di user education:</a:t>
            </a:r>
          </a:p>
          <a:p>
            <a:pPr>
              <a:buNone/>
            </a:pPr>
            <a:endParaRPr lang="it-IT" sz="1600" dirty="0" smtClean="0"/>
          </a:p>
          <a:p>
            <a:r>
              <a:rPr lang="it-IT" sz="2000" dirty="0" smtClean="0"/>
              <a:t>Corsi Opac utenti</a:t>
            </a:r>
            <a:endParaRPr lang="it-IT" sz="2000" b="1" dirty="0" smtClean="0"/>
          </a:p>
          <a:p>
            <a:r>
              <a:rPr lang="it-IT" sz="2000" dirty="0" smtClean="0"/>
              <a:t>Corsi Opac studenti 150 ore</a:t>
            </a:r>
          </a:p>
          <a:p>
            <a:r>
              <a:rPr lang="it-IT" sz="2000" dirty="0" smtClean="0"/>
              <a:t>Corsi banche dati</a:t>
            </a:r>
          </a:p>
          <a:p>
            <a:r>
              <a:rPr lang="it-IT" sz="2000" dirty="0" smtClean="0"/>
              <a:t>Interventi durante le lezioni a </a:t>
            </a:r>
            <a:r>
              <a:rPr lang="it-IT" sz="2000" dirty="0" smtClean="0"/>
              <a:t>richiesta dei docenti</a:t>
            </a:r>
          </a:p>
          <a:p>
            <a:r>
              <a:rPr lang="it-IT" sz="2000" dirty="0" smtClean="0"/>
              <a:t>Corsi a richiesta per scuole di dottorato </a:t>
            </a:r>
          </a:p>
          <a:p>
            <a:r>
              <a:rPr lang="it-IT" sz="2000" dirty="0" smtClean="0"/>
              <a:t>Corso facoltativo di 12 ore per crediti “ f ” </a:t>
            </a:r>
            <a:r>
              <a:rPr lang="it-IT" sz="1600" dirty="0" smtClean="0"/>
              <a:t>(progettato non attivato)</a:t>
            </a:r>
          </a:p>
          <a:p>
            <a:r>
              <a:rPr lang="it-IT" sz="2000" dirty="0" smtClean="0"/>
              <a:t>Visite guidate alla biblioteca</a:t>
            </a:r>
          </a:p>
          <a:p>
            <a:r>
              <a:rPr lang="it-IT" sz="2000" dirty="0" smtClean="0"/>
              <a:t>Banchetto informativo nelle giornate dell’orientamento</a:t>
            </a:r>
          </a:p>
          <a:p>
            <a:r>
              <a:rPr lang="it-IT" sz="2000" dirty="0" smtClean="0"/>
              <a:t>Seminari UniVerSe</a:t>
            </a:r>
          </a:p>
          <a:p>
            <a:endParaRPr lang="it-IT" sz="2000" dirty="0" smtClean="0"/>
          </a:p>
          <a:p>
            <a:pPr>
              <a:buNone/>
            </a:pPr>
            <a:r>
              <a:rPr lang="it-IT" sz="1800" dirty="0" smtClean="0">
                <a:solidFill>
                  <a:srgbClr val="CA3659"/>
                </a:solidFill>
              </a:rPr>
              <a:t>Attività tradizionali, dobbiamo aggiornarci …</a:t>
            </a:r>
          </a:p>
          <a:p>
            <a:pPr>
              <a:buNone/>
            </a:pPr>
            <a:endParaRPr lang="it-IT" sz="2000" dirty="0" smtClean="0"/>
          </a:p>
          <a:p>
            <a:pPr lvl="2">
              <a:buFont typeface="Courier New" pitchFamily="49" charset="0"/>
              <a:buChar char="o"/>
            </a:pPr>
            <a:endParaRPr lang="it-IT" sz="13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3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b="1" dirty="0" smtClean="0"/>
              <a:t>Information literacy: teorie e buone pratiche</a:t>
            </a:r>
            <a:br>
              <a:rPr lang="it-IT" sz="1400" b="1" dirty="0" smtClean="0"/>
            </a:br>
            <a:r>
              <a:rPr lang="it-IT" sz="1400" b="1" dirty="0" smtClean="0"/>
              <a:t>Università di Padova - 23 aprile 2012</a:t>
            </a:r>
            <a:br>
              <a:rPr lang="it-IT" sz="1400" b="1" dirty="0" smtClean="0"/>
            </a:br>
            <a:r>
              <a:rPr lang="it-IT" sz="1400" dirty="0" smtClean="0"/>
              <a:t>La formazione degli utenti al Polo umanistico-economico-giuridico dell’</a:t>
            </a:r>
            <a:r>
              <a:rPr lang="it-IT" sz="1400" dirty="0" err="1" smtClean="0"/>
              <a:t>Universitàdi</a:t>
            </a:r>
            <a:r>
              <a:rPr lang="it-IT" sz="1400" dirty="0" smtClean="0"/>
              <a:t> Verona - 3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it-IT" sz="5000" b="1" dirty="0" smtClean="0"/>
          </a:p>
          <a:p>
            <a:pPr>
              <a:buNone/>
            </a:pPr>
            <a:r>
              <a:rPr lang="it-IT" sz="8000" b="1" dirty="0" smtClean="0"/>
              <a:t>Caratteristiche delle varie attività:</a:t>
            </a:r>
          </a:p>
          <a:p>
            <a:pPr>
              <a:buNone/>
            </a:pPr>
            <a:endParaRPr lang="it-IT" sz="8000" dirty="0" smtClean="0"/>
          </a:p>
          <a:p>
            <a:r>
              <a:rPr lang="it-IT" sz="8000" b="1" dirty="0" smtClean="0"/>
              <a:t>coordinate</a:t>
            </a:r>
            <a:r>
              <a:rPr lang="it-IT" sz="8000" dirty="0" smtClean="0"/>
              <a:t> dal Gruppo di lavoro “Istruzione utenti”</a:t>
            </a:r>
          </a:p>
          <a:p>
            <a:r>
              <a:rPr lang="it-IT" sz="8000" b="1" dirty="0" smtClean="0"/>
              <a:t>moduli</a:t>
            </a:r>
            <a:r>
              <a:rPr lang="it-IT" sz="8000" dirty="0" smtClean="0"/>
              <a:t> standardizzati</a:t>
            </a:r>
          </a:p>
          <a:p>
            <a:r>
              <a:rPr lang="it-IT" sz="8000" dirty="0" smtClean="0"/>
              <a:t>documentazione cartacea e guide </a:t>
            </a:r>
            <a:r>
              <a:rPr lang="it-IT" sz="8000" dirty="0" smtClean="0"/>
              <a:t>online (Opac, UniVerSe</a:t>
            </a:r>
            <a:r>
              <a:rPr lang="it-IT" sz="8000" dirty="0" smtClean="0"/>
              <a:t>)</a:t>
            </a:r>
            <a:endParaRPr lang="it-IT" sz="8000" dirty="0" smtClean="0"/>
          </a:p>
          <a:p>
            <a:r>
              <a:rPr lang="it-IT" sz="8000" dirty="0" smtClean="0"/>
              <a:t>periodiche/occasionali</a:t>
            </a:r>
          </a:p>
          <a:p>
            <a:r>
              <a:rPr lang="it-IT" sz="8000" dirty="0" smtClean="0"/>
              <a:t>p</a:t>
            </a:r>
            <a:r>
              <a:rPr lang="it-IT" sz="8000" dirty="0" smtClean="0"/>
              <a:t>artecipazione </a:t>
            </a:r>
            <a:r>
              <a:rPr lang="it-IT" sz="8000" dirty="0" smtClean="0"/>
              <a:t>libera/ad iscrizione</a:t>
            </a:r>
          </a:p>
          <a:p>
            <a:r>
              <a:rPr lang="it-IT" sz="8000" b="1" dirty="0" smtClean="0"/>
              <a:t>f</a:t>
            </a:r>
            <a:r>
              <a:rPr lang="it-IT" sz="8000" b="1" dirty="0" smtClean="0"/>
              <a:t>rontali</a:t>
            </a:r>
            <a:endParaRPr lang="it-IT" sz="8000" b="1" dirty="0" smtClean="0"/>
          </a:p>
          <a:p>
            <a:r>
              <a:rPr lang="it-IT" sz="8000" dirty="0" smtClean="0"/>
              <a:t>in sede centrale (Biblioteca “A. Frinzi”), presso le Facoltà, in aule informatiche</a:t>
            </a:r>
          </a:p>
          <a:p>
            <a:r>
              <a:rPr lang="it-IT" sz="8000" b="1" dirty="0" smtClean="0"/>
              <a:t>comunicate</a:t>
            </a:r>
            <a:r>
              <a:rPr lang="it-IT" sz="8000" dirty="0" smtClean="0"/>
              <a:t> via pagine web, newsletter di ateneo, volantini</a:t>
            </a:r>
          </a:p>
          <a:p>
            <a:r>
              <a:rPr lang="it-IT" sz="8000" dirty="0" smtClean="0"/>
              <a:t>questionario soddisfazione a fine corso</a:t>
            </a:r>
          </a:p>
          <a:p>
            <a:r>
              <a:rPr lang="it-IT" sz="8000" dirty="0" smtClean="0"/>
              <a:t>obbligatorietà per gli studenti 150ore</a:t>
            </a:r>
          </a:p>
          <a:p>
            <a:pPr>
              <a:buNone/>
            </a:pPr>
            <a:endParaRPr lang="it-IT" sz="8000" dirty="0" smtClean="0"/>
          </a:p>
          <a:p>
            <a:pPr>
              <a:buNone/>
            </a:pPr>
            <a:r>
              <a:rPr lang="it-IT" sz="7200" dirty="0" smtClean="0">
                <a:solidFill>
                  <a:srgbClr val="CA3659"/>
                </a:solidFill>
              </a:rPr>
              <a:t>Consistente l’investimento, migliorabili i risultati</a:t>
            </a:r>
          </a:p>
          <a:p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 </a:t>
            </a:r>
            <a:endParaRPr lang="it-IT" sz="2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3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b="1" dirty="0" smtClean="0"/>
              <a:t>Information literacy: teorie e buone pratiche</a:t>
            </a:r>
            <a:br>
              <a:rPr lang="it-IT" sz="1400" b="1" dirty="0" smtClean="0"/>
            </a:br>
            <a:r>
              <a:rPr lang="it-IT" sz="1400" b="1" dirty="0" smtClean="0"/>
              <a:t>Università di Padova - 23 aprile 2012</a:t>
            </a:r>
            <a:br>
              <a:rPr lang="it-IT" sz="1400" b="1" dirty="0" smtClean="0"/>
            </a:br>
            <a:r>
              <a:rPr lang="it-IT" sz="1400" dirty="0" smtClean="0"/>
              <a:t>La formazione degli utenti al Polo umanistico-economico-giuridico dell’</a:t>
            </a:r>
            <a:r>
              <a:rPr lang="it-IT" sz="1400" dirty="0" err="1" smtClean="0"/>
              <a:t>Universitàdi</a:t>
            </a:r>
            <a:r>
              <a:rPr lang="it-IT" sz="1400" dirty="0" smtClean="0"/>
              <a:t> Verona - 4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dirty="0" smtClean="0"/>
              <a:t>Sfide e opportunità:</a:t>
            </a:r>
          </a:p>
          <a:p>
            <a:pPr>
              <a:buNone/>
            </a:pPr>
            <a:endParaRPr lang="it-IT" sz="1600" dirty="0" smtClean="0"/>
          </a:p>
          <a:p>
            <a:r>
              <a:rPr lang="it-IT" sz="2000" dirty="0" smtClean="0"/>
              <a:t>difficoltà logistiche </a:t>
            </a:r>
          </a:p>
          <a:p>
            <a:r>
              <a:rPr lang="it-IT" sz="2000" dirty="0" smtClean="0"/>
              <a:t>scarso appealing della modalità frontale</a:t>
            </a:r>
          </a:p>
          <a:p>
            <a:r>
              <a:rPr lang="it-IT" sz="2000" dirty="0" smtClean="0"/>
              <a:t>scarsa disponibilità di tempo/interesse </a:t>
            </a:r>
            <a:r>
              <a:rPr lang="it-IT" sz="2000" dirty="0" smtClean="0"/>
              <a:t>degli studenti con la parcellizzazione </a:t>
            </a:r>
            <a:r>
              <a:rPr lang="it-IT" sz="2000" dirty="0" smtClean="0"/>
              <a:t>dei corsi dovuta alla riforma del 3 + </a:t>
            </a:r>
            <a:r>
              <a:rPr lang="it-IT" sz="2000" dirty="0" smtClean="0"/>
              <a:t>2</a:t>
            </a:r>
            <a:endParaRPr lang="it-IT" sz="2000" dirty="0" smtClean="0"/>
          </a:p>
          <a:p>
            <a:r>
              <a:rPr lang="it-IT" sz="2000" dirty="0" smtClean="0"/>
              <a:t>scarsa collaborazione/sensibilizzazione dei docenti</a:t>
            </a:r>
          </a:p>
          <a:p>
            <a:r>
              <a:rPr lang="it-IT" sz="2000" dirty="0" smtClean="0"/>
              <a:t>problematicità del ruolo di formatore dei bibliotecari</a:t>
            </a:r>
          </a:p>
          <a:p>
            <a:r>
              <a:rPr lang="it-IT" sz="2000" dirty="0" smtClean="0"/>
              <a:t>necessità di maggiore formazione dei bibliotecari stessi (soprattutto sulle competenze comunicative e didattiche)</a:t>
            </a:r>
          </a:p>
          <a:p>
            <a:pPr>
              <a:buFont typeface="Wingdings" pitchFamily="2" charset="2"/>
              <a:buChar char="v"/>
            </a:pPr>
            <a:r>
              <a:rPr lang="it-IT" sz="2000" dirty="0" smtClean="0">
                <a:solidFill>
                  <a:srgbClr val="00B0F0"/>
                </a:solidFill>
              </a:rPr>
              <a:t>utilizzare la piattaforma </a:t>
            </a:r>
            <a:r>
              <a:rPr lang="it-IT" sz="2000" b="1" dirty="0" smtClean="0">
                <a:solidFill>
                  <a:srgbClr val="00B0F0"/>
                </a:solidFill>
              </a:rPr>
              <a:t>e-learning</a:t>
            </a:r>
            <a:r>
              <a:rPr lang="it-IT" sz="2000" dirty="0" smtClean="0">
                <a:solidFill>
                  <a:srgbClr val="00B0F0"/>
                </a:solidFill>
              </a:rPr>
              <a:t> di Ateneo</a:t>
            </a:r>
          </a:p>
          <a:p>
            <a:pPr>
              <a:buFont typeface="Wingdings" pitchFamily="2" charset="2"/>
              <a:buChar char="v"/>
            </a:pPr>
            <a:r>
              <a:rPr lang="it-IT" sz="2000" dirty="0" smtClean="0">
                <a:solidFill>
                  <a:srgbClr val="00B0F0"/>
                </a:solidFill>
              </a:rPr>
              <a:t>analizzare le </a:t>
            </a:r>
            <a:r>
              <a:rPr lang="it-IT" sz="2000" b="1" dirty="0" smtClean="0">
                <a:solidFill>
                  <a:srgbClr val="00B0F0"/>
                </a:solidFill>
              </a:rPr>
              <a:t>indagini</a:t>
            </a:r>
            <a:r>
              <a:rPr lang="it-IT" sz="2000" dirty="0" smtClean="0">
                <a:solidFill>
                  <a:srgbClr val="00B0F0"/>
                </a:solidFill>
              </a:rPr>
              <a:t> di Ateneo sugli studenti (NVA , Organi collegiali, ecc.)</a:t>
            </a:r>
          </a:p>
          <a:p>
            <a:pPr>
              <a:buFont typeface="Wingdings" pitchFamily="2" charset="2"/>
              <a:buChar char="v"/>
            </a:pPr>
            <a:r>
              <a:rPr lang="it-IT" sz="2000" dirty="0" smtClean="0">
                <a:solidFill>
                  <a:srgbClr val="00B0F0"/>
                </a:solidFill>
              </a:rPr>
              <a:t>cavalcare l’onda del nuovo </a:t>
            </a:r>
            <a:r>
              <a:rPr lang="it-IT" sz="2000" b="1" dirty="0" smtClean="0">
                <a:solidFill>
                  <a:srgbClr val="00B0F0"/>
                </a:solidFill>
              </a:rPr>
              <a:t>discovery tool </a:t>
            </a:r>
            <a:r>
              <a:rPr lang="it-IT" sz="2000" dirty="0" smtClean="0">
                <a:solidFill>
                  <a:srgbClr val="00B0F0"/>
                </a:solidFill>
              </a:rPr>
              <a:t>e del sistema di ricerca integrato UniVerSe</a:t>
            </a:r>
          </a:p>
          <a:p>
            <a:pPr>
              <a:buNone/>
            </a:pPr>
            <a:endParaRPr lang="it-IT" sz="13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it-IT" sz="2000" dirty="0" smtClean="0">
                <a:solidFill>
                  <a:srgbClr val="CA3659"/>
                </a:solidFill>
              </a:rPr>
              <a:t>Insieme alla giornata di oggi, una spinta a ripartire nella progettazione e realizzazione delle attività. </a:t>
            </a:r>
          </a:p>
          <a:p>
            <a:pPr marL="0" indent="0">
              <a:buNone/>
            </a:pPr>
            <a:r>
              <a:rPr lang="it-IT" sz="2000" dirty="0" smtClean="0">
                <a:solidFill>
                  <a:srgbClr val="CA3659"/>
                </a:solidFill>
              </a:rPr>
              <a:t>Grazie dell’attenzione, arrivederci</a:t>
            </a:r>
          </a:p>
          <a:p>
            <a:pPr>
              <a:buFont typeface="Wingdings" pitchFamily="2" charset="2"/>
              <a:buChar char="v"/>
            </a:pPr>
            <a:endParaRPr lang="it-IT" sz="2000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v"/>
            </a:pPr>
            <a:endParaRPr lang="it-IT" sz="2000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v"/>
            </a:pPr>
            <a:endParaRPr lang="it-IT" sz="2000" dirty="0" smtClean="0">
              <a:solidFill>
                <a:srgbClr val="00B0F0"/>
              </a:solidFill>
            </a:endParaRPr>
          </a:p>
          <a:p>
            <a:endParaRPr lang="it-IT" sz="2000" dirty="0" smtClean="0"/>
          </a:p>
          <a:p>
            <a:pPr>
              <a:buNone/>
            </a:pPr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3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3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3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756</TotalTime>
  <Words>300</Words>
  <Application>Microsoft Office PowerPoint</Application>
  <PresentationFormat>Presentazione su schermo (4:3)</PresentationFormat>
  <Paragraphs>79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Città</vt:lpstr>
      <vt:lpstr>      Information literacy: teorie e buone pratiche  Università di Padova - 23 aprile 2012</vt:lpstr>
      <vt:lpstr>                                                                Information literacy: teorie e buone pratiche Università di Padova - 23 aprile 2012 La formazione degli utenti al Polo umanistico-economico-giuridico dell’Università di Verona - 1 </vt:lpstr>
      <vt:lpstr>Information literacy: teorie e buone pratiche Università di Padova - 23 aprile 2012 La formazione degli utenti al Polo umanistico-economico-giuridico dell’Università di Verona - 2</vt:lpstr>
      <vt:lpstr>Information literacy: teorie e buone pratiche Università di Padova - 23 aprile 2012 La formazione degli utenti al Polo umanistico-economico-giuridico dell’Universitàdi Verona - 3</vt:lpstr>
      <vt:lpstr>Information literacy: teorie e buone pratiche Università di Padova - 23 aprile 2012 La formazione degli utenti al Polo umanistico-economico-giuridico dell’Universitàdi Verona - 4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Seminario IL Padova 2012</dc:title>
  <dc:subject>sintesi attività formazione utenti Polo UEG</dc:subject>
  <dc:creator>Marianna Gemma Brenzoni - Biblioteca Frinzi - UniVR</dc:creator>
  <cp:lastModifiedBy>MARIANNA</cp:lastModifiedBy>
  <cp:revision>68</cp:revision>
  <dcterms:created xsi:type="dcterms:W3CDTF">2012-04-18T11:32:51Z</dcterms:created>
  <dcterms:modified xsi:type="dcterms:W3CDTF">2012-04-20T09:30:32Z</dcterms:modified>
</cp:coreProperties>
</file>